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283" r:id="rId3"/>
    <p:sldId id="313" r:id="rId4"/>
    <p:sldId id="314" r:id="rId5"/>
    <p:sldId id="315" r:id="rId6"/>
    <p:sldId id="288" r:id="rId7"/>
    <p:sldId id="310" r:id="rId8"/>
    <p:sldId id="291" r:id="rId9"/>
    <p:sldId id="293" r:id="rId10"/>
    <p:sldId id="292" r:id="rId11"/>
    <p:sldId id="268" r:id="rId12"/>
    <p:sldId id="295" r:id="rId13"/>
    <p:sldId id="271" r:id="rId14"/>
    <p:sldId id="282" r:id="rId15"/>
    <p:sldId id="305" r:id="rId16"/>
    <p:sldId id="319" r:id="rId17"/>
    <p:sldId id="318" r:id="rId18"/>
    <p:sldId id="317" r:id="rId19"/>
    <p:sldId id="311" r:id="rId20"/>
    <p:sldId id="298" r:id="rId21"/>
    <p:sldId id="299" r:id="rId22"/>
    <p:sldId id="312" r:id="rId23"/>
    <p:sldId id="308" r:id="rId24"/>
    <p:sldId id="309" r:id="rId25"/>
    <p:sldId id="300" r:id="rId26"/>
    <p:sldId id="301" r:id="rId27"/>
    <p:sldId id="302" r:id="rId28"/>
    <p:sldId id="320" r:id="rId29"/>
    <p:sldId id="303" r:id="rId30"/>
    <p:sldId id="304" r:id="rId31"/>
    <p:sldId id="307" r:id="rId32"/>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46"/>
  </p:normalViewPr>
  <p:slideViewPr>
    <p:cSldViewPr>
      <p:cViewPr varScale="1">
        <p:scale>
          <a:sx n="68" d="100"/>
          <a:sy n="68" d="100"/>
        </p:scale>
        <p:origin x="-1458" y="-96"/>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3128"/>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imadri\Desktop\AMS%20PPT%20for%20AWP&amp;B%202020-21\MAX%20COVERAGE%20SENDING%20SCHOO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hart>
    <c:title>
      <c:layout/>
      <c:txPr>
        <a:bodyPr/>
        <a:lstStyle/>
        <a:p>
          <a:pPr>
            <a:defRPr lang="en-GB"/>
          </a:pPr>
          <a:endParaRPr lang="en-US"/>
        </a:p>
      </c:txPr>
    </c:title>
    <c:plotArea>
      <c:layout/>
      <c:barChart>
        <c:barDir val="col"/>
        <c:grouping val="clustered"/>
        <c:ser>
          <c:idx val="0"/>
          <c:order val="0"/>
          <c:tx>
            <c:strRef>
              <c:f>Sheet1!$C$87</c:f>
              <c:strCache>
                <c:ptCount val="1"/>
                <c:pt idx="0">
                  <c:v>School Reported (Average)</c:v>
                </c:pt>
              </c:strCache>
            </c:strRef>
          </c:tx>
          <c:dLbls>
            <c:dLbl>
              <c:idx val="0"/>
              <c:layout>
                <c:manualLayout>
                  <c:x val="-4.5454545454545504E-3"/>
                  <c:y val="1.626016260162606E-2"/>
                </c:manualLayout>
              </c:layout>
              <c:tx>
                <c:rich>
                  <a:bodyPr/>
                  <a:lstStyle/>
                  <a:p>
                    <a:r>
                      <a:rPr lang="en-US" sz="1400"/>
                      <a:t>71,168</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2F43-0641-9AD5-1BD1D455CB5E}"/>
                </c:ext>
              </c:extLst>
            </c:dLbl>
            <c:dLbl>
              <c:idx val="1"/>
              <c:layout/>
              <c:tx>
                <c:rich>
                  <a:bodyPr/>
                  <a:lstStyle/>
                  <a:p>
                    <a:r>
                      <a:rPr lang="en-US" sz="1400"/>
                      <a:t>74,805</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2F43-0641-9AD5-1BD1D455CB5E}"/>
                </c:ext>
              </c:extLst>
            </c:dLbl>
            <c:dLbl>
              <c:idx val="2"/>
              <c:layout>
                <c:manualLayout>
                  <c:x val="3.0303030303030364E-3"/>
                  <c:y val="3.2520325203252036E-2"/>
                </c:manualLayout>
              </c:layout>
              <c:tx>
                <c:rich>
                  <a:bodyPr/>
                  <a:lstStyle/>
                  <a:p>
                    <a:r>
                      <a:rPr lang="en-US" sz="1400"/>
                      <a:t>77,133</a:t>
                    </a:r>
                    <a:endParaRPr lang="en-US" sz="1400" dirty="0"/>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2F43-0641-9AD5-1BD1D455CB5E}"/>
                </c:ext>
              </c:extLst>
            </c:dLbl>
            <c:spPr>
              <a:noFill/>
              <a:ln>
                <a:noFill/>
              </a:ln>
              <a:effectLst/>
            </c:spPr>
            <c:txPr>
              <a:bodyPr/>
              <a:lstStyle/>
              <a:p>
                <a:pPr>
                  <a:defRPr lang="en-GB"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Sheet1!$B$88:$B$90</c:f>
              <c:strCache>
                <c:ptCount val="3"/>
                <c:pt idx="0">
                  <c:v>2017-2018</c:v>
                </c:pt>
                <c:pt idx="1">
                  <c:v>2018-2019</c:v>
                </c:pt>
                <c:pt idx="2">
                  <c:v>2019-2020</c:v>
                </c:pt>
              </c:strCache>
            </c:strRef>
          </c:cat>
          <c:val>
            <c:numRef>
              <c:f>Sheet1!$C$88:$C$90</c:f>
              <c:numCache>
                <c:formatCode>General</c:formatCode>
                <c:ptCount val="3"/>
                <c:pt idx="0">
                  <c:v>71168</c:v>
                </c:pt>
                <c:pt idx="1">
                  <c:v>74805</c:v>
                </c:pt>
                <c:pt idx="2" formatCode="0">
                  <c:v>77133.25</c:v>
                </c:pt>
              </c:numCache>
            </c:numRef>
          </c:val>
          <c:extLst xmlns:c16r2="http://schemas.microsoft.com/office/drawing/2015/06/chart">
            <c:ext xmlns:c16="http://schemas.microsoft.com/office/drawing/2014/chart" uri="{C3380CC4-5D6E-409C-BE32-E72D297353CC}">
              <c16:uniqueId val="{00000003-2F43-0641-9AD5-1BD1D455CB5E}"/>
            </c:ext>
          </c:extLst>
        </c:ser>
        <c:axId val="100912512"/>
        <c:axId val="69600384"/>
      </c:barChart>
      <c:catAx>
        <c:axId val="100912512"/>
        <c:scaling>
          <c:orientation val="minMax"/>
        </c:scaling>
        <c:axPos val="b"/>
        <c:numFmt formatCode="General" sourceLinked="0"/>
        <c:tickLblPos val="nextTo"/>
        <c:txPr>
          <a:bodyPr/>
          <a:lstStyle/>
          <a:p>
            <a:pPr>
              <a:defRPr lang="en-GB" sz="1200"/>
            </a:pPr>
            <a:endParaRPr lang="en-US"/>
          </a:p>
        </c:txPr>
        <c:crossAx val="69600384"/>
        <c:crosses val="autoZero"/>
        <c:auto val="1"/>
        <c:lblAlgn val="ctr"/>
        <c:lblOffset val="100"/>
      </c:catAx>
      <c:valAx>
        <c:axId val="69600384"/>
        <c:scaling>
          <c:orientation val="minMax"/>
        </c:scaling>
        <c:axPos val="l"/>
        <c:majorGridlines/>
        <c:numFmt formatCode="General" sourceLinked="1"/>
        <c:tickLblPos val="nextTo"/>
        <c:txPr>
          <a:bodyPr/>
          <a:lstStyle/>
          <a:p>
            <a:pPr>
              <a:defRPr lang="en-GB"/>
            </a:pPr>
            <a:endParaRPr lang="en-US"/>
          </a:p>
        </c:txPr>
        <c:crossAx val="100912512"/>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C27355C3-0381-4D0E-A931-DD492ACBEB61}" type="datetimeFigureOut">
              <a:rPr lang="en-US" smtClean="0"/>
              <a:pPr/>
              <a:t>09-Jun-20</a:t>
            </a:fld>
            <a:endParaRPr lang="en-US"/>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2ED814AE-0020-416D-8004-58FBCE602D8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8F35B037-8BD9-476B-93AA-CDA511340C4F}" type="datetimeFigureOut">
              <a:rPr lang="en-US" smtClean="0"/>
              <a:pPr/>
              <a:t>09-Jun-20</a:t>
            </a:fld>
            <a:endParaRPr lang="en-US"/>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2E39E9A8-DFFB-4E99-A531-4C7BA95DF7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2092832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pPr>
              <a:defRPr/>
            </a:pPr>
            <a:r>
              <a:rPr lang="en-US" dirty="0"/>
              <a:t>Cooked Mid-Day-Meal Programme, WEST BENGAL</a:t>
            </a:r>
          </a:p>
        </p:txBody>
      </p:sp>
    </p:spTree>
    <p:extLst>
      <p:ext uri="{BB962C8B-B14F-4D97-AF65-F5344CB8AC3E}">
        <p14:creationId xmlns:p14="http://schemas.microsoft.com/office/powerpoint/2010/main" xmlns="" val="300009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39E9A8-DFFB-4E99-A531-4C7BA95DF7D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4233533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07616-B4B3-40C4-8CD7-B0038FBCA819}" type="slidenum">
              <a:rPr lang="en-US" smtClean="0"/>
              <a:pPr>
                <a:defRPr/>
              </a:pPr>
              <a:t>22</a:t>
            </a:fld>
            <a:endParaRPr lang="en-US"/>
          </a:p>
        </p:txBody>
      </p:sp>
    </p:spTree>
    <p:extLst>
      <p:ext uri="{BB962C8B-B14F-4D97-AF65-F5344CB8AC3E}">
        <p14:creationId xmlns:p14="http://schemas.microsoft.com/office/powerpoint/2010/main" xmlns="" val="3453901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07616-B4B3-40C4-8CD7-B0038FBCA819}" type="slidenum">
              <a:rPr lang="en-US" smtClean="0"/>
              <a:pPr>
                <a:defRPr/>
              </a:pPr>
              <a:t>23</a:t>
            </a:fld>
            <a:endParaRPr lang="en-US"/>
          </a:p>
        </p:txBody>
      </p:sp>
    </p:spTree>
    <p:extLst>
      <p:ext uri="{BB962C8B-B14F-4D97-AF65-F5344CB8AC3E}">
        <p14:creationId xmlns:p14="http://schemas.microsoft.com/office/powerpoint/2010/main" xmlns="" val="3453901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07616-B4B3-40C4-8CD7-B0038FBCA819}" type="slidenum">
              <a:rPr lang="en-US" smtClean="0"/>
              <a:pPr>
                <a:defRPr/>
              </a:pPr>
              <a:t>25</a:t>
            </a:fld>
            <a:endParaRPr lang="en-US"/>
          </a:p>
        </p:txBody>
      </p:sp>
    </p:spTree>
    <p:extLst>
      <p:ext uri="{BB962C8B-B14F-4D97-AF65-F5344CB8AC3E}">
        <p14:creationId xmlns:p14="http://schemas.microsoft.com/office/powerpoint/2010/main" xmlns="" val="1389075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423353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pPr>
              <a:defRPr/>
            </a:pPr>
            <a:r>
              <a:rPr lang="en-US" dirty="0"/>
              <a:t>Cooked Mid-Day-Meal Programme, WEST BENGAL</a:t>
            </a:r>
          </a:p>
        </p:txBody>
      </p:sp>
    </p:spTree>
    <p:extLst>
      <p:ext uri="{BB962C8B-B14F-4D97-AF65-F5344CB8AC3E}">
        <p14:creationId xmlns:p14="http://schemas.microsoft.com/office/powerpoint/2010/main" xmlns="" val="67484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pPr>
              <a:defRPr/>
            </a:pPr>
            <a:r>
              <a:rPr lang="en-US" dirty="0"/>
              <a:t>Cooked Mid-Day-Meal Programme, WEST BENGAL</a:t>
            </a:r>
          </a:p>
        </p:txBody>
      </p:sp>
    </p:spTree>
    <p:extLst>
      <p:ext uri="{BB962C8B-B14F-4D97-AF65-F5344CB8AC3E}">
        <p14:creationId xmlns:p14="http://schemas.microsoft.com/office/powerpoint/2010/main" xmlns="" val="67484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pPr>
              <a:defRPr/>
            </a:pPr>
            <a:r>
              <a:rPr lang="en-US" dirty="0"/>
              <a:t>Cooked Mid-Day-Meal Programme, WEST BENGAL</a:t>
            </a:r>
          </a:p>
        </p:txBody>
      </p:sp>
    </p:spTree>
    <p:extLst>
      <p:ext uri="{BB962C8B-B14F-4D97-AF65-F5344CB8AC3E}">
        <p14:creationId xmlns:p14="http://schemas.microsoft.com/office/powerpoint/2010/main" xmlns="" val="67484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pPr>
              <a:defRPr/>
            </a:pPr>
            <a:r>
              <a:rPr lang="en-US" dirty="0"/>
              <a:t>Cooked Mid-Day-Meal Programme, WEST BENGAL</a:t>
            </a:r>
          </a:p>
        </p:txBody>
      </p:sp>
    </p:spTree>
    <p:extLst>
      <p:ext uri="{BB962C8B-B14F-4D97-AF65-F5344CB8AC3E}">
        <p14:creationId xmlns:p14="http://schemas.microsoft.com/office/powerpoint/2010/main" xmlns="" val="67484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pPr>
              <a:defRPr/>
            </a:pPr>
            <a:r>
              <a:rPr lang="en-US" dirty="0"/>
              <a:t>Cooked Mid-Day-Meal Programme, WEST BENGAL</a:t>
            </a:r>
          </a:p>
        </p:txBody>
      </p:sp>
    </p:spTree>
    <p:extLst>
      <p:ext uri="{BB962C8B-B14F-4D97-AF65-F5344CB8AC3E}">
        <p14:creationId xmlns:p14="http://schemas.microsoft.com/office/powerpoint/2010/main" xmlns="" val="167195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213008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A17D6B-DB87-488A-8EEC-0C13FE11C612}" type="datetimeFigureOut">
              <a:rPr lang="en-US" smtClean="0"/>
              <a:pPr/>
              <a:t>09-Jun-20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CFA3-B0F4-46E9-87DD-006B3FFE01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17D6B-DB87-488A-8EEC-0C13FE11C612}" type="datetimeFigureOut">
              <a:rPr lang="en-US" smtClean="0"/>
              <a:pPr/>
              <a:t>09-Jun-20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CFA3-B0F4-46E9-87DD-006B3FFE01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17D6B-DB87-488A-8EEC-0C13FE11C612}" type="datetimeFigureOut">
              <a:rPr lang="en-US" smtClean="0"/>
              <a:pPr/>
              <a:t>09-Jun-20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CFA3-B0F4-46E9-87DD-006B3FFE01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17D6B-DB87-488A-8EEC-0C13FE11C612}" type="datetimeFigureOut">
              <a:rPr lang="en-US" smtClean="0"/>
              <a:pPr/>
              <a:t>09-Jun-20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CFA3-B0F4-46E9-87DD-006B3FFE01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A17D6B-DB87-488A-8EEC-0C13FE11C612}" type="datetimeFigureOut">
              <a:rPr lang="en-US" smtClean="0"/>
              <a:pPr/>
              <a:t>09-Jun-20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5CFA3-B0F4-46E9-87DD-006B3FFE01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A17D6B-DB87-488A-8EEC-0C13FE11C612}" type="datetimeFigureOut">
              <a:rPr lang="en-US" smtClean="0"/>
              <a:pPr/>
              <a:t>09-Jun-20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5CFA3-B0F4-46E9-87DD-006B3FFE01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A17D6B-DB87-488A-8EEC-0C13FE11C612}" type="datetimeFigureOut">
              <a:rPr lang="en-US" smtClean="0"/>
              <a:pPr/>
              <a:t>09-Jun-20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5CFA3-B0F4-46E9-87DD-006B3FFE01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A17D6B-DB87-488A-8EEC-0C13FE11C612}" type="datetimeFigureOut">
              <a:rPr lang="en-US" smtClean="0"/>
              <a:pPr/>
              <a:t>09-Jun-20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5CFA3-B0F4-46E9-87DD-006B3FFE01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17D6B-DB87-488A-8EEC-0C13FE11C612}" type="datetimeFigureOut">
              <a:rPr lang="en-US" smtClean="0"/>
              <a:pPr/>
              <a:t>09-Jun-20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5CFA3-B0F4-46E9-87DD-006B3FFE01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A17D6B-DB87-488A-8EEC-0C13FE11C612}" type="datetimeFigureOut">
              <a:rPr lang="en-US" smtClean="0"/>
              <a:pPr/>
              <a:t>09-Jun-20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5CFA3-B0F4-46E9-87DD-006B3FFE01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A17D6B-DB87-488A-8EEC-0C13FE11C612}" type="datetimeFigureOut">
              <a:rPr lang="en-US" smtClean="0"/>
              <a:pPr/>
              <a:t>09-Jun-20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5CFA3-B0F4-46E9-87DD-006B3FFE01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17D6B-DB87-488A-8EEC-0C13FE11C612}" type="datetimeFigureOut">
              <a:rPr lang="en-US" smtClean="0"/>
              <a:pPr/>
              <a:t>09-Jun-20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5CFA3-B0F4-46E9-87DD-006B3FFE01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slide" Target="slide21.xml"/><Relationship Id="rId4" Type="http://schemas.openxmlformats.org/officeDocument/2006/relationships/slide" Target="slide20.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C:\Users\Riddhi\Desktop\MDM%20Video,%20LATEST%20PPT,%20BOOK%20LET\MDM.mp4" TargetMode="External"/><Relationship Id="rId5" Type="http://schemas.openxmlformats.org/officeDocument/2006/relationships/image" Target="../media/image6.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Students%20poster_hindi%20eng%20beng_correction%20done.pdf" TargetMode="External"/><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slide" Target="slide6.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slide" Target="slide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slide" Target="slide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9.xml"/><Relationship Id="rId7" Type="http://schemas.openxmlformats.org/officeDocument/2006/relationships/slide" Target="slide1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7.xml"/><Relationship Id="rId4" Type="http://schemas.openxmlformats.org/officeDocument/2006/relationships/slide" Target="slide27.xml"/><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304800"/>
            <a:ext cx="7391400" cy="990600"/>
          </a:xfrm>
        </p:spPr>
        <p:txBody>
          <a:bodyPr/>
          <a:lstStyle/>
          <a:p>
            <a:pPr algn="ctr" eaLnBrk="1" fontAlgn="auto" hangingPunct="1">
              <a:spcAft>
                <a:spcPts val="0"/>
              </a:spcAft>
              <a:defRPr/>
            </a:pPr>
            <a:r>
              <a:rPr lang="en-US" b="1" dirty="0">
                <a:solidFill>
                  <a:schemeClr val="tx2">
                    <a:satMod val="130000"/>
                  </a:schemeClr>
                </a:solidFill>
                <a:latin typeface="Book Antiqua" pitchFamily="18" charset="0"/>
              </a:rPr>
              <a:t> </a:t>
            </a:r>
            <a:r>
              <a:rPr lang="en-US" sz="4400" b="1" dirty="0">
                <a:solidFill>
                  <a:srgbClr val="002060"/>
                </a:solidFill>
                <a:latin typeface="Book Antiqua" pitchFamily="18" charset="0"/>
              </a:rPr>
              <a:t>Mid Day Meal Programme</a:t>
            </a:r>
            <a:endParaRPr lang="en-US" b="1" dirty="0">
              <a:solidFill>
                <a:srgbClr val="002060"/>
              </a:solidFill>
              <a:latin typeface="Book Antiqua" pitchFamily="18" charset="0"/>
            </a:endParaRPr>
          </a:p>
        </p:txBody>
      </p:sp>
      <p:sp>
        <p:nvSpPr>
          <p:cNvPr id="8197" name="TextBox 6"/>
          <p:cNvSpPr txBox="1">
            <a:spLocks noChangeArrowheads="1"/>
          </p:cNvSpPr>
          <p:nvPr/>
        </p:nvSpPr>
        <p:spPr bwMode="auto">
          <a:xfrm>
            <a:off x="3657600" y="5036403"/>
            <a:ext cx="5334000" cy="830997"/>
          </a:xfrm>
          <a:prstGeom prst="rect">
            <a:avLst/>
          </a:prstGeom>
          <a:noFill/>
          <a:ln w="9525">
            <a:noFill/>
            <a:miter lim="800000"/>
            <a:headEnd/>
            <a:tailEnd/>
          </a:ln>
        </p:spPr>
        <p:txBody>
          <a:bodyPr wrap="square">
            <a:spAutoFit/>
          </a:bodyPr>
          <a:lstStyle/>
          <a:p>
            <a:pPr algn="ctr">
              <a:defRPr/>
            </a:pPr>
            <a:r>
              <a:rPr lang="en-US" sz="4800" b="1" dirty="0">
                <a:solidFill>
                  <a:srgbClr val="0000FF"/>
                </a:solidFill>
                <a:latin typeface="Book Antiqua" pitchFamily="18" charset="0"/>
              </a:rPr>
              <a:t>WEST BENGAL</a:t>
            </a:r>
          </a:p>
        </p:txBody>
      </p:sp>
      <p:pic>
        <p:nvPicPr>
          <p:cNvPr id="9221" name="Picture 6" descr="C:\Users\user\Pictures\cmdmp.jpg"/>
          <p:cNvPicPr>
            <a:picLocks noChangeAspect="1" noChangeArrowheads="1"/>
          </p:cNvPicPr>
          <p:nvPr/>
        </p:nvPicPr>
        <p:blipFill>
          <a:blip r:embed="rId3" cstate="print"/>
          <a:srcRect/>
          <a:stretch>
            <a:fillRect/>
          </a:stretch>
        </p:blipFill>
        <p:spPr bwMode="auto">
          <a:xfrm>
            <a:off x="152400" y="1908628"/>
            <a:ext cx="3581400" cy="4263572"/>
          </a:xfrm>
          <a:prstGeom prst="rect">
            <a:avLst/>
          </a:prstGeom>
          <a:noFill/>
          <a:ln w="9525">
            <a:noFill/>
            <a:miter lim="800000"/>
            <a:headEnd/>
            <a:tailEnd/>
          </a:ln>
        </p:spPr>
      </p:pic>
      <p:sp>
        <p:nvSpPr>
          <p:cNvPr id="9222" name="Rectangle 7"/>
          <p:cNvSpPr>
            <a:spLocks noChangeArrowheads="1"/>
          </p:cNvSpPr>
          <p:nvPr/>
        </p:nvSpPr>
        <p:spPr bwMode="auto">
          <a:xfrm>
            <a:off x="3733800" y="1600200"/>
            <a:ext cx="4953000" cy="3477875"/>
          </a:xfrm>
          <a:prstGeom prst="rect">
            <a:avLst/>
          </a:prstGeom>
          <a:noFill/>
          <a:ln w="9525">
            <a:noFill/>
            <a:miter lim="800000"/>
            <a:headEnd/>
            <a:tailEnd/>
          </a:ln>
        </p:spPr>
        <p:txBody>
          <a:bodyPr wrap="square" anchor="ctr">
            <a:spAutoFit/>
          </a:bodyPr>
          <a:lstStyle/>
          <a:p>
            <a:pPr algn="ctr" eaLnBrk="0" hangingPunct="0"/>
            <a:r>
              <a:rPr lang="en-US" sz="4400" b="1" dirty="0">
                <a:solidFill>
                  <a:srgbClr val="0000FF"/>
                </a:solidFill>
                <a:latin typeface="Book Antiqua" pitchFamily="18" charset="0"/>
                <a:cs typeface="Times New Roman" pitchFamily="18" charset="0"/>
              </a:rPr>
              <a:t>Annual Work Plan </a:t>
            </a:r>
          </a:p>
          <a:p>
            <a:pPr algn="ctr" eaLnBrk="0" hangingPunct="0"/>
            <a:r>
              <a:rPr lang="en-US" sz="4400" b="1" dirty="0">
                <a:solidFill>
                  <a:srgbClr val="0000FF"/>
                </a:solidFill>
                <a:latin typeface="Book Antiqua" pitchFamily="18" charset="0"/>
                <a:cs typeface="Times New Roman" pitchFamily="18" charset="0"/>
              </a:rPr>
              <a:t>&amp; </a:t>
            </a:r>
          </a:p>
          <a:p>
            <a:pPr algn="ctr" eaLnBrk="0" hangingPunct="0"/>
            <a:r>
              <a:rPr lang="en-US" sz="4400" b="1" dirty="0">
                <a:solidFill>
                  <a:srgbClr val="0000FF"/>
                </a:solidFill>
                <a:latin typeface="Book Antiqua" pitchFamily="18" charset="0"/>
                <a:cs typeface="Times New Roman" pitchFamily="18" charset="0"/>
              </a:rPr>
              <a:t>Budget [2020-21]</a:t>
            </a:r>
          </a:p>
          <a:p>
            <a:pPr eaLnBrk="0" hangingPunct="0"/>
            <a:r>
              <a:rPr lang="en-US" sz="4400" b="1" dirty="0">
                <a:solidFill>
                  <a:srgbClr val="0070C0"/>
                </a:solidFill>
                <a:latin typeface="Book Antiqua" pitchFamily="18" charset="0"/>
                <a:cs typeface="Times New Roman" pitchFamily="18" charset="0"/>
              </a:rPr>
              <a:t> </a:t>
            </a:r>
            <a:endParaRPr lang="en-US" sz="4400" dirty="0"/>
          </a:p>
        </p:txBody>
      </p:sp>
      <p:pic>
        <p:nvPicPr>
          <p:cNvPr id="9" name="Picture 5" descr="C:\Documents and Settings\user\Desktop\LOGO\MDM_LOGO_JPEG.JPG"/>
          <p:cNvPicPr>
            <a:picLocks noChangeAspect="1" noChangeArrowheads="1"/>
          </p:cNvPicPr>
          <p:nvPr/>
        </p:nvPicPr>
        <p:blipFill>
          <a:blip r:embed="rId4" cstate="print"/>
          <a:srcRect l="27779" t="13121" r="27777" b="10283"/>
          <a:stretch>
            <a:fillRect/>
          </a:stretch>
        </p:blipFill>
        <p:spPr bwMode="auto">
          <a:xfrm>
            <a:off x="8458200" y="0"/>
            <a:ext cx="685800" cy="832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9144000" cy="804863"/>
          </a:xfrm>
        </p:spPr>
        <p:txBody>
          <a:bodyPr/>
          <a:lstStyle/>
          <a:p>
            <a:r>
              <a:rPr lang="en-IN" dirty="0"/>
              <a:t>INFRASTRUCTURE - DETAILS</a:t>
            </a:r>
          </a:p>
        </p:txBody>
      </p:sp>
      <p:pic>
        <p:nvPicPr>
          <p:cNvPr id="5" name="Picture 5" descr="C:\Documents and Settings\user\Desktop\LOGO\MDM_LOGO_JPEG.JPG"/>
          <p:cNvPicPr>
            <a:picLocks noChangeAspect="1" noChangeArrowheads="1"/>
          </p:cNvPicPr>
          <p:nvPr/>
        </p:nvPicPr>
        <p:blipFill>
          <a:blip r:embed="rId2" cstate="print"/>
          <a:srcRect l="27779" t="13121" r="27777" b="10283"/>
          <a:stretch>
            <a:fillRect/>
          </a:stretch>
        </p:blipFill>
        <p:spPr bwMode="auto">
          <a:xfrm>
            <a:off x="8458200" y="0"/>
            <a:ext cx="685800" cy="832572"/>
          </a:xfrm>
          <a:prstGeom prst="rect">
            <a:avLst/>
          </a:prstGeom>
          <a:noFill/>
          <a:ln w="9525">
            <a:noFill/>
            <a:miter lim="800000"/>
            <a:headEnd/>
            <a:tailEnd/>
          </a:ln>
        </p:spPr>
      </p:pic>
      <p:graphicFrame>
        <p:nvGraphicFramePr>
          <p:cNvPr id="7" name="Table 6"/>
          <p:cNvGraphicFramePr>
            <a:graphicFrameLocks noGrp="1"/>
          </p:cNvGraphicFramePr>
          <p:nvPr/>
        </p:nvGraphicFramePr>
        <p:xfrm>
          <a:off x="428598" y="875475"/>
          <a:ext cx="8358243" cy="5696797"/>
        </p:xfrm>
        <a:graphic>
          <a:graphicData uri="http://schemas.openxmlformats.org/drawingml/2006/table">
            <a:tbl>
              <a:tblPr/>
              <a:tblGrid>
                <a:gridCol w="3500460">
                  <a:extLst>
                    <a:ext uri="{9D8B030D-6E8A-4147-A177-3AD203B41FA5}">
                      <a16:colId xmlns:a16="http://schemas.microsoft.com/office/drawing/2014/main" xmlns="" val="20000"/>
                    </a:ext>
                  </a:extLst>
                </a:gridCol>
                <a:gridCol w="1857388">
                  <a:extLst>
                    <a:ext uri="{9D8B030D-6E8A-4147-A177-3AD203B41FA5}">
                      <a16:colId xmlns:a16="http://schemas.microsoft.com/office/drawing/2014/main" xmlns="" val="20001"/>
                    </a:ext>
                  </a:extLst>
                </a:gridCol>
                <a:gridCol w="1785950">
                  <a:extLst>
                    <a:ext uri="{9D8B030D-6E8A-4147-A177-3AD203B41FA5}">
                      <a16:colId xmlns:a16="http://schemas.microsoft.com/office/drawing/2014/main" xmlns="" val="20002"/>
                    </a:ext>
                  </a:extLst>
                </a:gridCol>
                <a:gridCol w="1214445">
                  <a:extLst>
                    <a:ext uri="{9D8B030D-6E8A-4147-A177-3AD203B41FA5}">
                      <a16:colId xmlns:a16="http://schemas.microsoft.com/office/drawing/2014/main" xmlns="" val="20003"/>
                    </a:ext>
                  </a:extLst>
                </a:gridCol>
              </a:tblGrid>
              <a:tr h="670317">
                <a:tc>
                  <a:txBody>
                    <a:bodyPr/>
                    <a:lstStyle/>
                    <a:p>
                      <a:pPr algn="ctr" rtl="0" fontAlgn="ctr"/>
                      <a:r>
                        <a:rPr lang="en-US" sz="1500" b="1" i="0" u="none" strike="noStrike" dirty="0">
                          <a:solidFill>
                            <a:srgbClr val="000000"/>
                          </a:solidFill>
                          <a:latin typeface="Book Antiqua"/>
                        </a:rPr>
                        <a:t>Parameter</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a:solidFill>
                            <a:srgbClr val="000000"/>
                          </a:solidFill>
                          <a:latin typeface="Book Antiqua"/>
                        </a:rPr>
                        <a:t>Proposal for 2020-21</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rgbClr val="000000"/>
                          </a:solidFill>
                          <a:latin typeface="Book Antiqua"/>
                        </a:rPr>
                        <a:t>Status as on 31.03.2020</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a:solidFill>
                            <a:srgbClr val="000000"/>
                          </a:solidFill>
                          <a:latin typeface="Book Antiqua"/>
                        </a:rPr>
                        <a:t>% Covered</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12503">
                <a:tc>
                  <a:txBody>
                    <a:bodyPr/>
                    <a:lstStyle/>
                    <a:p>
                      <a:pPr algn="ctr" rtl="0" fontAlgn="ctr"/>
                      <a:r>
                        <a:rPr lang="en-US" sz="1500" b="1" i="0" u="none" strike="noStrike">
                          <a:solidFill>
                            <a:srgbClr val="000000"/>
                          </a:solidFill>
                          <a:latin typeface="Book Antiqua"/>
                        </a:rPr>
                        <a:t>No. of schools</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accent2">
                              <a:lumMod val="50000"/>
                            </a:schemeClr>
                          </a:solidFill>
                          <a:latin typeface="Book Antiqua"/>
                        </a:rPr>
                        <a:t>83,945</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tx1"/>
                          </a:solidFill>
                          <a:latin typeface="Book Antiqua"/>
                        </a:rPr>
                        <a:t>83,935 (PAB)</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rgbClr val="000000"/>
                          </a:solidFill>
                          <a:latin typeface="Book Antiqua"/>
                        </a:rPr>
                        <a:t>100%</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12503">
                <a:tc>
                  <a:txBody>
                    <a:bodyPr/>
                    <a:lstStyle/>
                    <a:p>
                      <a:pPr algn="ctr" rtl="0" fontAlgn="ctr"/>
                      <a:r>
                        <a:rPr lang="en-US" sz="1500" b="1" i="0" u="none" strike="noStrike">
                          <a:solidFill>
                            <a:srgbClr val="000000"/>
                          </a:solidFill>
                          <a:latin typeface="Book Antiqua"/>
                        </a:rPr>
                        <a:t>No. of schools covered under MDM</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accent2">
                              <a:lumMod val="50000"/>
                            </a:schemeClr>
                          </a:solidFill>
                          <a:latin typeface="Book Antiqua"/>
                        </a:rPr>
                        <a:t>83,945</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tx1"/>
                          </a:solidFill>
                          <a:latin typeface="Book Antiqua"/>
                        </a:rPr>
                        <a:t>83,935 (PAB)</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rgbClr val="000000"/>
                          </a:solidFill>
                          <a:latin typeface="Book Antiqua"/>
                        </a:rPr>
                        <a:t>100%</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2503">
                <a:tc>
                  <a:txBody>
                    <a:bodyPr/>
                    <a:lstStyle/>
                    <a:p>
                      <a:pPr algn="ctr" rtl="0" fontAlgn="ctr"/>
                      <a:r>
                        <a:rPr lang="en-US" sz="1500" b="1" i="0" u="none" strike="noStrike">
                          <a:solidFill>
                            <a:srgbClr val="000000"/>
                          </a:solidFill>
                          <a:latin typeface="Book Antiqua"/>
                        </a:rPr>
                        <a:t>No. of students covered under MDM</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accent2">
                              <a:lumMod val="50000"/>
                            </a:schemeClr>
                          </a:solidFill>
                          <a:latin typeface="Book Antiqua"/>
                        </a:rPr>
                        <a:t>1,09,42,468</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tx1"/>
                          </a:solidFill>
                          <a:latin typeface="Book Antiqua"/>
                        </a:rPr>
                        <a:t>1,08,91,212  (PAB)</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rgbClr val="000000"/>
                          </a:solidFill>
                          <a:latin typeface="Book Antiqua"/>
                        </a:rPr>
                        <a:t>95%</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11567">
                <a:tc>
                  <a:txBody>
                    <a:bodyPr/>
                    <a:lstStyle/>
                    <a:p>
                      <a:pPr algn="l" rtl="0" fontAlgn="ctr"/>
                      <a:r>
                        <a:rPr lang="en-US" sz="1500" b="1" i="0" u="none" strike="noStrike" dirty="0">
                          <a:solidFill>
                            <a:srgbClr val="000000"/>
                          </a:solidFill>
                          <a:latin typeface="Book Antiqua"/>
                        </a:rPr>
                        <a:t> No. of schools with kitchen cum store</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accent2">
                              <a:lumMod val="50000"/>
                            </a:schemeClr>
                          </a:solidFill>
                          <a:latin typeface="Book Antiqua"/>
                        </a:rPr>
                        <a:t>36,958  (Repair)</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smtClean="0">
                          <a:solidFill>
                            <a:schemeClr val="tx1"/>
                          </a:solidFill>
                          <a:latin typeface="Book Antiqua"/>
                        </a:rPr>
                        <a:t>81,582</a:t>
                      </a:r>
                      <a:endParaRPr lang="en-US" sz="1500" b="1" i="0" u="none" strike="noStrike" dirty="0">
                        <a:solidFill>
                          <a:schemeClr val="tx1"/>
                        </a:solidFill>
                        <a:latin typeface="Book Antiqua"/>
                      </a:endParaRP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rgbClr val="000000"/>
                          </a:solidFill>
                          <a:latin typeface="Book Antiqua"/>
                        </a:rPr>
                        <a:t>97%</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12503">
                <a:tc>
                  <a:txBody>
                    <a:bodyPr/>
                    <a:lstStyle/>
                    <a:p>
                      <a:pPr algn="ctr" rtl="0" fontAlgn="ctr"/>
                      <a:r>
                        <a:rPr lang="en-US" sz="1500" b="1" i="0" u="none" strike="noStrike">
                          <a:solidFill>
                            <a:srgbClr val="000000"/>
                          </a:solidFill>
                          <a:latin typeface="Book Antiqua"/>
                        </a:rPr>
                        <a:t>No. of Kitchen Devices for replacement </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accent2">
                              <a:lumMod val="50000"/>
                            </a:schemeClr>
                          </a:solidFill>
                          <a:latin typeface="Book Antiqua"/>
                        </a:rPr>
                        <a:t>33,954</a:t>
                      </a:r>
                    </a:p>
                    <a:p>
                      <a:pPr algn="ctr" rtl="0" fontAlgn="ctr"/>
                      <a:r>
                        <a:rPr lang="en-US" sz="1200" b="1" i="0" u="none" strike="noStrike" dirty="0">
                          <a:solidFill>
                            <a:schemeClr val="accent2">
                              <a:lumMod val="50000"/>
                            </a:schemeClr>
                          </a:solidFill>
                          <a:latin typeface="Book Antiqua"/>
                        </a:rPr>
                        <a:t>(Sanctioned in PAB 19-20</a:t>
                      </a:r>
                      <a:r>
                        <a:rPr lang="en-US" sz="1200" b="1" i="0" u="none" strike="noStrike" baseline="0" dirty="0">
                          <a:solidFill>
                            <a:schemeClr val="accent2">
                              <a:lumMod val="50000"/>
                            </a:schemeClr>
                          </a:solidFill>
                          <a:latin typeface="Book Antiqua"/>
                        </a:rPr>
                        <a:t>,</a:t>
                      </a:r>
                      <a:r>
                        <a:rPr lang="en-US" sz="1200" b="1" i="0" u="none" strike="noStrike" dirty="0">
                          <a:solidFill>
                            <a:schemeClr val="accent2">
                              <a:lumMod val="50000"/>
                            </a:schemeClr>
                          </a:solidFill>
                          <a:latin typeface="Book Antiqua"/>
                        </a:rPr>
                        <a:t>but</a:t>
                      </a:r>
                      <a:r>
                        <a:rPr lang="en-US" sz="1200" b="1" i="0" u="none" strike="noStrike" baseline="0" dirty="0">
                          <a:solidFill>
                            <a:schemeClr val="accent2">
                              <a:lumMod val="50000"/>
                            </a:schemeClr>
                          </a:solidFill>
                          <a:latin typeface="Book Antiqua"/>
                        </a:rPr>
                        <a:t> fund not received)</a:t>
                      </a:r>
                      <a:endParaRPr lang="en-US" sz="1200" b="1" i="0" u="none" strike="noStrike" dirty="0">
                        <a:solidFill>
                          <a:schemeClr val="accent2">
                            <a:lumMod val="50000"/>
                          </a:schemeClr>
                        </a:solidFill>
                        <a:latin typeface="Book Antiqua"/>
                      </a:endParaRP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tx1"/>
                          </a:solidFill>
                          <a:latin typeface="Book Antiqua"/>
                        </a:rPr>
                        <a:t>1,80,769 </a:t>
                      </a:r>
                    </a:p>
                    <a:p>
                      <a:pPr algn="ctr" rtl="0" fontAlgn="ctr"/>
                      <a:r>
                        <a:rPr lang="en-US" sz="1200" b="1" i="0" u="none" strike="noStrike" dirty="0">
                          <a:solidFill>
                            <a:schemeClr val="tx1"/>
                          </a:solidFill>
                          <a:latin typeface="Book Antiqua"/>
                        </a:rPr>
                        <a:t>(Procurement</a:t>
                      </a:r>
                      <a:r>
                        <a:rPr lang="en-US" sz="1200" b="1" i="0" u="none" strike="noStrike" baseline="0" dirty="0">
                          <a:solidFill>
                            <a:schemeClr val="tx1"/>
                          </a:solidFill>
                          <a:latin typeface="Book Antiqua"/>
                        </a:rPr>
                        <a:t> – 90,855, Replacement – 89,914)</a:t>
                      </a:r>
                      <a:endParaRPr lang="en-US" sz="1200" b="1" i="0" u="none" strike="noStrike" dirty="0">
                        <a:solidFill>
                          <a:schemeClr val="tx1"/>
                        </a:solidFill>
                        <a:latin typeface="Book Antiqua"/>
                      </a:endParaRP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rgbClr val="000000"/>
                          </a:solidFill>
                          <a:latin typeface="Book Antiqua"/>
                        </a:rPr>
                        <a:t>100%</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2503">
                <a:tc>
                  <a:txBody>
                    <a:bodyPr/>
                    <a:lstStyle/>
                    <a:p>
                      <a:pPr algn="ctr" rtl="0" fontAlgn="ctr"/>
                      <a:r>
                        <a:rPr lang="en-US" sz="1500" b="1" i="0" u="none" strike="noStrike" dirty="0">
                          <a:solidFill>
                            <a:srgbClr val="000000"/>
                          </a:solidFill>
                          <a:latin typeface="Book Antiqua"/>
                        </a:rPr>
                        <a:t>No. of schools with Dinning Halls</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accent2">
                              <a:lumMod val="50000"/>
                            </a:schemeClr>
                          </a:solidFill>
                          <a:latin typeface="Book Antiqua"/>
                        </a:rPr>
                        <a:t>6,004</a:t>
                      </a:r>
                    </a:p>
                    <a:p>
                      <a:pPr algn="ctr" rtl="0" fontAlgn="ctr"/>
                      <a:r>
                        <a:rPr lang="en-US" sz="1200" b="1" i="0" u="none" strike="noStrike" kern="1200" dirty="0">
                          <a:solidFill>
                            <a:schemeClr val="accent2">
                              <a:lumMod val="50000"/>
                            </a:schemeClr>
                          </a:solidFill>
                          <a:latin typeface="Book Antiqua"/>
                          <a:ea typeface="+mn-ea"/>
                          <a:cs typeface="+mn-cs"/>
                        </a:rPr>
                        <a:t>(P – 4,531, UP – 1,473)</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tx1"/>
                          </a:solidFill>
                          <a:latin typeface="Book Antiqua"/>
                        </a:rPr>
                        <a:t>8,263</a:t>
                      </a:r>
                    </a:p>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latin typeface="Book Antiqua"/>
                          <a:ea typeface="+mn-ea"/>
                          <a:cs typeface="+mn-cs"/>
                        </a:rPr>
                        <a:t>(P – 6,141, UP – 2,122)</a:t>
                      </a:r>
                      <a:endParaRPr lang="en-US" sz="1500" b="1" i="0" u="none" strike="noStrike" dirty="0">
                        <a:solidFill>
                          <a:schemeClr val="tx1"/>
                        </a:solidFill>
                        <a:latin typeface="Book Antiqua"/>
                      </a:endParaRP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rgbClr val="000000"/>
                          </a:solidFill>
                          <a:latin typeface="Book Antiqua"/>
                        </a:rPr>
                        <a:t>10%</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2503">
                <a:tc>
                  <a:txBody>
                    <a:bodyPr/>
                    <a:lstStyle/>
                    <a:p>
                      <a:pPr algn="ctr" rtl="0" fontAlgn="ctr"/>
                      <a:r>
                        <a:rPr lang="en-US" sz="1500" b="1" i="0" u="none" strike="noStrike" dirty="0">
                          <a:solidFill>
                            <a:srgbClr val="000000"/>
                          </a:solidFill>
                          <a:latin typeface="Book Antiqua"/>
                        </a:rPr>
                        <a:t>No. of schools with Fire Extinguisher</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accent2">
                              <a:lumMod val="50000"/>
                            </a:schemeClr>
                          </a:solidFill>
                          <a:latin typeface="Book Antiqua"/>
                        </a:rPr>
                        <a:t>-</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tx1"/>
                          </a:solidFill>
                          <a:latin typeface="Book Antiqua"/>
                        </a:rPr>
                        <a:t>57,996 </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rgbClr val="000000"/>
                          </a:solidFill>
                          <a:latin typeface="Book Antiqua"/>
                        </a:rPr>
                        <a:t>69%</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06314">
                <a:tc>
                  <a:txBody>
                    <a:bodyPr/>
                    <a:lstStyle/>
                    <a:p>
                      <a:pPr algn="ctr" rtl="0" fontAlgn="ctr"/>
                      <a:r>
                        <a:rPr lang="en-US" sz="1500" b="1" i="0" u="none" strike="noStrike">
                          <a:solidFill>
                            <a:srgbClr val="000000"/>
                          </a:solidFill>
                          <a:latin typeface="Book Antiqua"/>
                        </a:rPr>
                        <a:t>No. of Cook cum Helper engaged</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accent2">
                              <a:lumMod val="50000"/>
                            </a:schemeClr>
                          </a:solidFill>
                          <a:latin typeface="Book Antiqua"/>
                        </a:rPr>
                        <a:t>2,48,799</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tx1"/>
                          </a:solidFill>
                          <a:latin typeface="Book Antiqua"/>
                        </a:rPr>
                        <a:t>2,40,830</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rgbClr val="000000"/>
                          </a:solidFill>
                          <a:latin typeface="Book Antiqua"/>
                        </a:rPr>
                        <a:t>97%</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12503">
                <a:tc>
                  <a:txBody>
                    <a:bodyPr/>
                    <a:lstStyle/>
                    <a:p>
                      <a:pPr algn="ctr" rtl="0" fontAlgn="ctr"/>
                      <a:r>
                        <a:rPr lang="en-US" sz="1500" b="1" i="0" u="none" strike="noStrike">
                          <a:solidFill>
                            <a:srgbClr val="000000"/>
                          </a:solidFill>
                          <a:latin typeface="Book Antiqua"/>
                        </a:rPr>
                        <a:t>No. of Education Supervisors</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accent2">
                              <a:lumMod val="50000"/>
                            </a:schemeClr>
                          </a:solidFill>
                          <a:latin typeface="Book Antiqua"/>
                        </a:rPr>
                        <a:t>    -                  </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tx1"/>
                          </a:solidFill>
                          <a:latin typeface="Book Antiqua"/>
                        </a:rPr>
                        <a:t>731 </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rgbClr val="000000"/>
                          </a:solidFill>
                          <a:latin typeface="Book Antiqua"/>
                        </a:rPr>
                        <a:t>100%</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12503">
                <a:tc>
                  <a:txBody>
                    <a:bodyPr/>
                    <a:lstStyle/>
                    <a:p>
                      <a:pPr algn="ctr" rtl="0" fontAlgn="ctr"/>
                      <a:r>
                        <a:rPr lang="en-US" sz="1500" b="1" i="0" u="none" strike="noStrike" dirty="0">
                          <a:solidFill>
                            <a:srgbClr val="000000"/>
                          </a:solidFill>
                          <a:latin typeface="Book Antiqua"/>
                        </a:rPr>
                        <a:t>No. of schools with Kitchen Garden</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accent2">
                              <a:lumMod val="50000"/>
                            </a:schemeClr>
                          </a:solidFill>
                          <a:latin typeface="Book Antiqua"/>
                        </a:rPr>
                        <a:t>30,000 @ </a:t>
                      </a:r>
                      <a:r>
                        <a:rPr lang="en-US" sz="1100" b="1" i="0" u="none" strike="noStrike" dirty="0">
                          <a:solidFill>
                            <a:schemeClr val="accent2">
                              <a:lumMod val="50000"/>
                            </a:schemeClr>
                          </a:solidFill>
                          <a:latin typeface="Book Antiqua"/>
                          <a:hlinkClick r:id="rId3" action="ppaction://hlinksldjump"/>
                        </a:rPr>
                        <a:t>Rs. 5000</a:t>
                      </a:r>
                      <a:r>
                        <a:rPr lang="en-US" sz="1100" b="1" i="0" u="none" strike="noStrike" dirty="0">
                          <a:solidFill>
                            <a:schemeClr val="accent2">
                              <a:lumMod val="50000"/>
                            </a:schemeClr>
                          </a:solidFill>
                          <a:latin typeface="Book Antiqua"/>
                        </a:rPr>
                        <a:t>/-</a:t>
                      </a:r>
                      <a:endParaRPr lang="en-US" sz="1500" b="1" i="0" u="none" strike="noStrike" dirty="0">
                        <a:solidFill>
                          <a:schemeClr val="accent2">
                            <a:lumMod val="50000"/>
                          </a:schemeClr>
                        </a:solidFill>
                        <a:latin typeface="Book Antiqua"/>
                      </a:endParaRP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tx1"/>
                          </a:solidFill>
                          <a:latin typeface="Book Antiqua"/>
                        </a:rPr>
                        <a:t>9,716</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rgbClr val="000000"/>
                          </a:solidFill>
                          <a:latin typeface="Book Antiqua"/>
                        </a:rPr>
                        <a:t>12%</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12503">
                <a:tc>
                  <a:txBody>
                    <a:bodyPr/>
                    <a:lstStyle/>
                    <a:p>
                      <a:pPr algn="ctr" rtl="0" fontAlgn="ctr"/>
                      <a:r>
                        <a:rPr lang="en-US" sz="1500" b="1" i="0" u="none" strike="noStrike" dirty="0">
                          <a:solidFill>
                            <a:srgbClr val="000000"/>
                          </a:solidFill>
                          <a:latin typeface="Book Antiqua"/>
                        </a:rPr>
                        <a:t>No. of schools with LPG</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chemeClr val="accent2">
                              <a:lumMod val="50000"/>
                            </a:schemeClr>
                          </a:solidFill>
                          <a:latin typeface="Book Antiqua"/>
                        </a:rPr>
                        <a:t>-</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smtClean="0">
                          <a:solidFill>
                            <a:schemeClr val="tx1"/>
                          </a:solidFill>
                          <a:latin typeface="Book Antiqua"/>
                        </a:rPr>
                        <a:t>83,945</a:t>
                      </a:r>
                      <a:endParaRPr lang="en-US" sz="1500" b="1" i="0" u="none" strike="noStrike" dirty="0">
                        <a:solidFill>
                          <a:schemeClr val="tx1"/>
                        </a:solidFill>
                        <a:latin typeface="Book Antiqua"/>
                      </a:endParaRP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500" b="1" i="0" u="none" strike="noStrike" dirty="0">
                          <a:solidFill>
                            <a:srgbClr val="000000"/>
                          </a:solidFill>
                          <a:latin typeface="Book Antiqua"/>
                        </a:rPr>
                        <a:t>100%</a:t>
                      </a:r>
                    </a:p>
                  </a:txBody>
                  <a:tcPr marL="7619" marR="7619" marT="7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007337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8643966" y="0"/>
            <a:ext cx="500034" cy="607049"/>
          </a:xfrm>
          <a:prstGeom prst="rect">
            <a:avLst/>
          </a:prstGeom>
          <a:noFill/>
          <a:ln w="9525">
            <a:noFill/>
            <a:miter lim="800000"/>
            <a:headEnd/>
            <a:tailEnd/>
          </a:ln>
        </p:spPr>
      </p:pic>
      <p:sp>
        <p:nvSpPr>
          <p:cNvPr id="3" name="Rectangle 9"/>
          <p:cNvSpPr>
            <a:spLocks noChangeArrowheads="1"/>
          </p:cNvSpPr>
          <p:nvPr/>
        </p:nvSpPr>
        <p:spPr bwMode="auto">
          <a:xfrm>
            <a:off x="990600" y="84138"/>
            <a:ext cx="7315200" cy="646112"/>
          </a:xfrm>
          <a:prstGeom prst="rect">
            <a:avLst/>
          </a:prstGeom>
          <a:noFill/>
          <a:ln w="9525">
            <a:noFill/>
            <a:miter lim="800000"/>
            <a:headEnd/>
            <a:tailEnd/>
          </a:ln>
        </p:spPr>
        <p:txBody>
          <a:bodyPr>
            <a:spAutoFit/>
          </a:bodyPr>
          <a:lstStyle/>
          <a:p>
            <a:pPr algn="ctr" eaLnBrk="0" hangingPunct="0">
              <a:defRPr/>
            </a:pPr>
            <a:r>
              <a:rPr lang="en-US" sz="3600" b="1" dirty="0">
                <a:solidFill>
                  <a:srgbClr val="572314"/>
                </a:solidFill>
                <a:effectLst>
                  <a:outerShdw blurRad="50000" dist="30000" dir="5400000" algn="tl" rotWithShape="0">
                    <a:srgbClr val="000000">
                      <a:alpha val="30000"/>
                    </a:srgbClr>
                  </a:outerShdw>
                </a:effectLst>
                <a:latin typeface="+mj-lt"/>
                <a:ea typeface="+mj-ea"/>
                <a:cs typeface="+mj-cs"/>
              </a:rPr>
              <a:t>Budget Proposal for 2020-21</a:t>
            </a:r>
          </a:p>
        </p:txBody>
      </p:sp>
      <p:sp>
        <p:nvSpPr>
          <p:cNvPr id="4" name="TextBox 3"/>
          <p:cNvSpPr txBox="1"/>
          <p:nvPr/>
        </p:nvSpPr>
        <p:spPr>
          <a:xfrm>
            <a:off x="290538" y="6407371"/>
            <a:ext cx="7924800" cy="307777"/>
          </a:xfrm>
          <a:prstGeom prst="rect">
            <a:avLst/>
          </a:prstGeom>
          <a:noFill/>
        </p:spPr>
        <p:txBody>
          <a:bodyPr wrap="square" rtlCol="0">
            <a:spAutoFit/>
          </a:bodyPr>
          <a:lstStyle/>
          <a:p>
            <a:r>
              <a:rPr lang="en-US" sz="1400" b="1" dirty="0"/>
              <a:t>* Central Share – </a:t>
            </a:r>
            <a:r>
              <a:rPr lang="en-US" sz="1400" b="1" dirty="0" smtClean="0"/>
              <a:t>1670.42 </a:t>
            </a:r>
            <a:r>
              <a:rPr lang="en-US" sz="1400" b="1" dirty="0"/>
              <a:t>Cr. &amp; State Share – </a:t>
            </a:r>
            <a:r>
              <a:rPr lang="en-US" sz="1400" b="1" dirty="0" smtClean="0"/>
              <a:t>995.66 </a:t>
            </a:r>
            <a:r>
              <a:rPr lang="en-US" sz="1400" b="1" dirty="0"/>
              <a:t>Cr.</a:t>
            </a:r>
          </a:p>
        </p:txBody>
      </p:sp>
      <p:sp>
        <p:nvSpPr>
          <p:cNvPr id="6" name="Rectangle 5"/>
          <p:cNvSpPr/>
          <p:nvPr/>
        </p:nvSpPr>
        <p:spPr>
          <a:xfrm>
            <a:off x="5491170" y="6429396"/>
            <a:ext cx="152400" cy="187646"/>
          </a:xfrm>
          <a:prstGeom prst="rect">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277120" y="6429396"/>
            <a:ext cx="152400" cy="187646"/>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7358082" y="6429396"/>
            <a:ext cx="2286000" cy="276999"/>
          </a:xfrm>
          <a:prstGeom prst="rect">
            <a:avLst/>
          </a:prstGeom>
          <a:noFill/>
        </p:spPr>
        <p:txBody>
          <a:bodyPr wrap="square" rtlCol="0">
            <a:spAutoFit/>
          </a:bodyPr>
          <a:lstStyle/>
          <a:p>
            <a:r>
              <a:rPr lang="en-IN" sz="1200" dirty="0"/>
              <a:t>Only Central Share</a:t>
            </a:r>
          </a:p>
        </p:txBody>
      </p:sp>
      <p:sp>
        <p:nvSpPr>
          <p:cNvPr id="11" name="TextBox 10"/>
          <p:cNvSpPr txBox="1"/>
          <p:nvPr/>
        </p:nvSpPr>
        <p:spPr>
          <a:xfrm>
            <a:off x="5572148" y="6429396"/>
            <a:ext cx="2286000" cy="276999"/>
          </a:xfrm>
          <a:prstGeom prst="rect">
            <a:avLst/>
          </a:prstGeom>
          <a:noFill/>
        </p:spPr>
        <p:txBody>
          <a:bodyPr wrap="square" rtlCol="0">
            <a:spAutoFit/>
          </a:bodyPr>
          <a:lstStyle/>
          <a:p>
            <a:r>
              <a:rPr lang="en-IN" sz="1200" dirty="0"/>
              <a:t>Central + State Share</a:t>
            </a:r>
          </a:p>
        </p:txBody>
      </p:sp>
      <p:graphicFrame>
        <p:nvGraphicFramePr>
          <p:cNvPr id="12" name="Table 11"/>
          <p:cNvGraphicFramePr>
            <a:graphicFrameLocks noGrp="1"/>
          </p:cNvGraphicFramePr>
          <p:nvPr/>
        </p:nvGraphicFramePr>
        <p:xfrm>
          <a:off x="214282" y="609881"/>
          <a:ext cx="8629680" cy="5819515"/>
        </p:xfrm>
        <a:graphic>
          <a:graphicData uri="http://schemas.openxmlformats.org/drawingml/2006/table">
            <a:tbl>
              <a:tblPr/>
              <a:tblGrid>
                <a:gridCol w="428626">
                  <a:extLst>
                    <a:ext uri="{9D8B030D-6E8A-4147-A177-3AD203B41FA5}">
                      <a16:colId xmlns:a16="http://schemas.microsoft.com/office/drawing/2014/main" xmlns="" val="20000"/>
                    </a:ext>
                  </a:extLst>
                </a:gridCol>
                <a:gridCol w="1114454">
                  <a:extLst>
                    <a:ext uri="{9D8B030D-6E8A-4147-A177-3AD203B41FA5}">
                      <a16:colId xmlns:a16="http://schemas.microsoft.com/office/drawing/2014/main" xmlns="" val="20001"/>
                    </a:ext>
                  </a:extLst>
                </a:gridCol>
                <a:gridCol w="885812">
                  <a:extLst>
                    <a:ext uri="{9D8B030D-6E8A-4147-A177-3AD203B41FA5}">
                      <a16:colId xmlns:a16="http://schemas.microsoft.com/office/drawing/2014/main" xmlns="" val="20002"/>
                    </a:ext>
                  </a:extLst>
                </a:gridCol>
                <a:gridCol w="714388">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1066800">
                  <a:extLst>
                    <a:ext uri="{9D8B030D-6E8A-4147-A177-3AD203B41FA5}">
                      <a16:colId xmlns:a16="http://schemas.microsoft.com/office/drawing/2014/main" xmlns="" val="20005"/>
                    </a:ext>
                  </a:extLst>
                </a:gridCol>
                <a:gridCol w="1676400">
                  <a:extLst>
                    <a:ext uri="{9D8B030D-6E8A-4147-A177-3AD203B41FA5}">
                      <a16:colId xmlns:a16="http://schemas.microsoft.com/office/drawing/2014/main" xmlns="" val="20006"/>
                    </a:ext>
                  </a:extLst>
                </a:gridCol>
                <a:gridCol w="1676400">
                  <a:extLst>
                    <a:ext uri="{9D8B030D-6E8A-4147-A177-3AD203B41FA5}">
                      <a16:colId xmlns:a16="http://schemas.microsoft.com/office/drawing/2014/main" xmlns="" val="20007"/>
                    </a:ext>
                  </a:extLst>
                </a:gridCol>
              </a:tblGrid>
              <a:tr h="348675">
                <a:tc>
                  <a:txBody>
                    <a:bodyPr/>
                    <a:lstStyle/>
                    <a:p>
                      <a:pPr algn="ctr" rtl="0" fontAlgn="ctr"/>
                      <a:r>
                        <a:rPr lang="en-US" sz="1400" b="1" i="0" u="none" strike="noStrike" dirty="0">
                          <a:solidFill>
                            <a:srgbClr val="000000"/>
                          </a:solidFill>
                          <a:latin typeface="Book Antiqua"/>
                        </a:rPr>
                        <a:t>SL </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rowSpan="3" gridSpan="2">
                  <a:txBody>
                    <a:bodyPr/>
                    <a:lstStyle/>
                    <a:p>
                      <a:pPr algn="ctr" rtl="0" fontAlgn="ctr"/>
                      <a:r>
                        <a:rPr lang="en-US" sz="1400" b="1" i="0" u="none" strike="noStrike" dirty="0">
                          <a:solidFill>
                            <a:srgbClr val="000000"/>
                          </a:solidFill>
                          <a:latin typeface="Book Antiqua"/>
                        </a:rPr>
                        <a:t>ITEMS</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hMerge="1">
                  <a:txBody>
                    <a:bodyPr/>
                    <a:lstStyle/>
                    <a:p>
                      <a:endParaRPr lang="en-US"/>
                    </a:p>
                  </a:txBody>
                  <a:tcPr/>
                </a:tc>
                <a:tc gridSpan="2">
                  <a:txBody>
                    <a:bodyPr/>
                    <a:lstStyle/>
                    <a:p>
                      <a:pPr algn="ctr" rtl="0" fontAlgn="ctr"/>
                      <a:r>
                        <a:rPr lang="en-US" sz="1100" b="1" i="0" u="none" strike="noStrike" dirty="0">
                          <a:solidFill>
                            <a:srgbClr val="000000"/>
                          </a:solidFill>
                          <a:latin typeface="Book Antiqua"/>
                        </a:rPr>
                        <a:t>AWP&amp;B 2019-20</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rtl="0" fontAlgn="ctr"/>
                      <a:r>
                        <a:rPr lang="en-US" sz="1100" b="1" i="0" u="none" strike="noStrike" dirty="0">
                          <a:solidFill>
                            <a:srgbClr val="000000"/>
                          </a:solidFill>
                          <a:latin typeface="Book Antiqua"/>
                        </a:rPr>
                        <a:t>AWP&amp;B  </a:t>
                      </a:r>
                    </a:p>
                    <a:p>
                      <a:pPr algn="ctr" rtl="0" fontAlgn="ctr"/>
                      <a:r>
                        <a:rPr lang="en-US" sz="1100" b="1" i="0" u="none" strike="noStrike" dirty="0">
                          <a:solidFill>
                            <a:srgbClr val="000000"/>
                          </a:solidFill>
                          <a:latin typeface="Book Antiqua"/>
                        </a:rPr>
                        <a:t>2020-21</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en-US" sz="1100" b="1" i="0" u="none" strike="noStrike">
                          <a:solidFill>
                            <a:srgbClr val="000000"/>
                          </a:solidFill>
                          <a:latin typeface="Book Antiqua"/>
                        </a:rPr>
                        <a:t>Remarks</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xmlns="" val="10000"/>
                  </a:ext>
                </a:extLst>
              </a:tr>
              <a:tr h="122342">
                <a:tc>
                  <a:txBody>
                    <a:bodyPr/>
                    <a:lstStyle/>
                    <a:p>
                      <a:pPr algn="ctr" rtl="0" fontAlgn="ctr"/>
                      <a:r>
                        <a:rPr lang="en-US" sz="1400" b="1" i="0" u="none" strike="noStrike" dirty="0">
                          <a:solidFill>
                            <a:srgbClr val="000000"/>
                          </a:solidFill>
                          <a:latin typeface="Book Antiqua"/>
                        </a:rPr>
                        <a:t>No</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gridSpan="2" vMerge="1">
                  <a:txBody>
                    <a:bodyPr/>
                    <a:lstStyle/>
                    <a:p>
                      <a:endParaRPr lang="en-US"/>
                    </a:p>
                  </a:txBody>
                  <a:tcPr/>
                </a:tc>
                <a:tc hMerge="1" vMerge="1">
                  <a:txBody>
                    <a:bodyPr/>
                    <a:lstStyle/>
                    <a:p>
                      <a:endParaRPr lang="en-US"/>
                    </a:p>
                  </a:txBody>
                  <a:tcPr/>
                </a:tc>
                <a:tc rowSpan="2">
                  <a:txBody>
                    <a:bodyPr/>
                    <a:lstStyle/>
                    <a:p>
                      <a:pPr algn="ctr" rtl="0" fontAlgn="ctr"/>
                      <a:r>
                        <a:rPr lang="en-US" sz="1100" b="1" i="0" u="none" strike="noStrike" dirty="0">
                          <a:solidFill>
                            <a:srgbClr val="000000"/>
                          </a:solidFill>
                          <a:latin typeface="Book Antiqua"/>
                        </a:rPr>
                        <a:t>Approved</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n-US" sz="1100" b="1" i="0" u="none" strike="noStrike">
                          <a:solidFill>
                            <a:srgbClr val="000000"/>
                          </a:solidFill>
                          <a:latin typeface="Book Antiqua"/>
                        </a:rPr>
                        <a:t>Received including O/B</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n-US" sz="1100" b="1" i="0" u="none" strike="noStrike">
                          <a:solidFill>
                            <a:srgbClr val="000000"/>
                          </a:solidFill>
                          <a:latin typeface="Book Antiqua"/>
                        </a:rPr>
                        <a:t>Proposed</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n-US" sz="1100" b="1" i="0" u="none" strike="noStrike">
                          <a:solidFill>
                            <a:srgbClr val="000000"/>
                          </a:solidFill>
                          <a:latin typeface="Book Antiqua"/>
                        </a:rPr>
                        <a:t>2019-20</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n-US" sz="1100" b="1" i="0" u="none" strike="noStrike">
                          <a:solidFill>
                            <a:srgbClr val="000000"/>
                          </a:solidFill>
                          <a:latin typeface="Book Antiqua"/>
                        </a:rPr>
                        <a:t>2020-21</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175901">
                <a:tc>
                  <a:txBody>
                    <a:bodyPr/>
                    <a:lstStyle/>
                    <a:p>
                      <a:pPr algn="ctr" fontAlgn="ctr"/>
                      <a:r>
                        <a:rPr lang="en-US" sz="1400" b="0" i="0" u="none" strike="noStrike" dirty="0">
                          <a:solidFill>
                            <a:srgbClr val="000000"/>
                          </a:solidFill>
                          <a:latin typeface="Book Antiqua"/>
                        </a:rPr>
                        <a:t> </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vMerge="1">
                  <a:txBody>
                    <a:bodyPr/>
                    <a:lstStyle/>
                    <a:p>
                      <a:endParaRPr lang="en-US"/>
                    </a:p>
                  </a:txBody>
                  <a:tcPr/>
                </a:tc>
                <a:tc hMerge="1" vMerge="1">
                  <a:txBody>
                    <a:bodyPr/>
                    <a:lstStyle/>
                    <a:p>
                      <a:endParaRPr lang="en-US"/>
                    </a:p>
                  </a:txBody>
                  <a:tcPr/>
                </a:tc>
                <a:tc vMerge="1">
                  <a:txBody>
                    <a:bodyPr/>
                    <a:lstStyle/>
                    <a:p>
                      <a:pPr algn="ctr" rtl="0" fontAlgn="ctr"/>
                      <a:endParaRPr lang="en-US" sz="1100" b="1" i="0" u="none" strike="noStrike">
                        <a:solidFill>
                          <a:srgbClr val="0000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vMerge="1">
                  <a:txBody>
                    <a:bodyPr/>
                    <a:lstStyle/>
                    <a:p>
                      <a:pPr algn="ctr" rtl="0" fontAlgn="ctr"/>
                      <a:endParaRPr lang="en-US" sz="1100" b="1" i="0" u="none" strike="noStrike">
                        <a:solidFill>
                          <a:srgbClr val="0000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vMerge="1">
                  <a:txBody>
                    <a:bodyPr/>
                    <a:lstStyle/>
                    <a:p>
                      <a:pPr algn="ctr" rtl="0" fontAlgn="ctr"/>
                      <a:endParaRPr lang="en-US" sz="1100" b="1" i="0" u="none" strike="noStrike">
                        <a:solidFill>
                          <a:srgbClr val="0000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vMerge="1">
                  <a:txBody>
                    <a:bodyPr/>
                    <a:lstStyle/>
                    <a:p>
                      <a:pPr algn="ctr" rtl="0" fontAlgn="ctr"/>
                      <a:endParaRPr lang="en-US" sz="1100" b="1" i="0" u="none" strike="noStrike">
                        <a:solidFill>
                          <a:srgbClr val="0000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vMerge="1">
                  <a:txBody>
                    <a:bodyPr/>
                    <a:lstStyle/>
                    <a:p>
                      <a:pPr algn="ctr" rtl="0" fontAlgn="ctr"/>
                      <a:endParaRPr lang="en-US" sz="1100" b="1" i="0" u="none" strike="noStrike">
                        <a:solidFill>
                          <a:srgbClr val="0000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xmlns="" val="10003"/>
                  </a:ext>
                </a:extLst>
              </a:tr>
              <a:tr h="262309">
                <a:tc rowSpan="2">
                  <a:txBody>
                    <a:bodyPr/>
                    <a:lstStyle/>
                    <a:p>
                      <a:pPr algn="ctr" rtl="0" fontAlgn="ctr"/>
                      <a:r>
                        <a:rPr lang="en-US" sz="1400" b="1" i="0" u="none" strike="noStrike">
                          <a:solidFill>
                            <a:srgbClr val="000000"/>
                          </a:solidFill>
                          <a:latin typeface="Book Antiqua"/>
                        </a:rPr>
                        <a:t>1</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l" rtl="0" fontAlgn="ctr"/>
                      <a:r>
                        <a:rPr lang="en-US" sz="1200" b="1" i="0" u="none" strike="noStrike" dirty="0">
                          <a:solidFill>
                            <a:srgbClr val="006600"/>
                          </a:solidFill>
                          <a:latin typeface="Book Antiqua"/>
                        </a:rPr>
                        <a:t> Cooking Cost</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rgbClr val="006600"/>
                          </a:solidFill>
                          <a:latin typeface="Book Antiqua"/>
                        </a:rPr>
                        <a:t>Primary</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chemeClr val="accent6">
                              <a:lumMod val="50000"/>
                            </a:schemeClr>
                          </a:solidFill>
                          <a:latin typeface="Book Antiqua"/>
                        </a:rPr>
                        <a:t>692.76</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chemeClr val="accent6">
                              <a:lumMod val="50000"/>
                            </a:schemeClr>
                          </a:solidFill>
                          <a:latin typeface="Book Antiqua"/>
                        </a:rPr>
                        <a:t>732.19</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rgbClr val="002060"/>
                          </a:solidFill>
                          <a:latin typeface="Book Antiqua"/>
                        </a:rPr>
                        <a:t>777.83</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100" b="1" i="0" u="none" strike="noStrike" kern="1200" dirty="0">
                          <a:solidFill>
                            <a:schemeClr val="accent6">
                              <a:lumMod val="50000"/>
                            </a:schemeClr>
                          </a:solidFill>
                          <a:latin typeface="Book Antiqua"/>
                          <a:ea typeface="+mn-ea"/>
                          <a:cs typeface="+mn-cs"/>
                        </a:rPr>
                        <a:t>Rs. 4.48 per meal</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kern="1200" dirty="0">
                          <a:solidFill>
                            <a:srgbClr val="002060"/>
                          </a:solidFill>
                          <a:latin typeface="Book Antiqua"/>
                          <a:ea typeface="+mn-ea"/>
                          <a:cs typeface="+mn-cs"/>
                        </a:rPr>
                        <a:t>Rs. 4.97 per meal</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228600">
                <a:tc vMerge="1">
                  <a:txBody>
                    <a:bodyPr/>
                    <a:lstStyle/>
                    <a:p>
                      <a:endParaRPr lang="en-US"/>
                    </a:p>
                  </a:txBody>
                  <a:tcPr/>
                </a:tc>
                <a:tc vMerge="1">
                  <a:txBody>
                    <a:bodyPr/>
                    <a:lstStyle/>
                    <a:p>
                      <a:endParaRPr lang="en-US"/>
                    </a:p>
                  </a:txBody>
                  <a:tcPr/>
                </a:tc>
                <a:tc>
                  <a:txBody>
                    <a:bodyPr/>
                    <a:lstStyle/>
                    <a:p>
                      <a:pPr algn="ctr" rtl="0" fontAlgn="ctr"/>
                      <a:r>
                        <a:rPr lang="en-US" sz="1200" b="1" i="0" u="none" strike="noStrike" dirty="0">
                          <a:solidFill>
                            <a:srgbClr val="006600"/>
                          </a:solidFill>
                          <a:latin typeface="Book Antiqua"/>
                        </a:rPr>
                        <a:t>U/ Pry.</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chemeClr val="accent6">
                              <a:lumMod val="50000"/>
                            </a:schemeClr>
                          </a:solidFill>
                          <a:latin typeface="Book Antiqua"/>
                        </a:rPr>
                        <a:t>644.93</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chemeClr val="accent6">
                              <a:lumMod val="50000"/>
                            </a:schemeClr>
                          </a:solidFill>
                          <a:latin typeface="Book Antiqua"/>
                        </a:rPr>
                        <a:t>667.49</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rgbClr val="002060"/>
                          </a:solidFill>
                          <a:latin typeface="Book Antiqua"/>
                        </a:rPr>
                        <a:t>710.63</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100" b="1" i="0" u="none" strike="noStrike" kern="1200" dirty="0">
                          <a:solidFill>
                            <a:schemeClr val="accent6">
                              <a:lumMod val="50000"/>
                            </a:schemeClr>
                          </a:solidFill>
                          <a:latin typeface="Book Antiqua"/>
                          <a:ea typeface="+mn-ea"/>
                          <a:cs typeface="+mn-cs"/>
                        </a:rPr>
                        <a:t>Rs. 6.71 per meal</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kern="1200" dirty="0">
                          <a:solidFill>
                            <a:srgbClr val="002060"/>
                          </a:solidFill>
                          <a:latin typeface="Book Antiqua"/>
                          <a:ea typeface="+mn-ea"/>
                          <a:cs typeface="+mn-cs"/>
                        </a:rPr>
                        <a:t>Rs. 7.45 per meal</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r h="228600">
                <a:tc>
                  <a:txBody>
                    <a:bodyPr/>
                    <a:lstStyle/>
                    <a:p>
                      <a:pPr algn="ctr" rtl="0" fontAlgn="ctr"/>
                      <a:r>
                        <a:rPr lang="en-US" sz="1400" b="1" i="0" u="none" strike="noStrike">
                          <a:solidFill>
                            <a:srgbClr val="000000"/>
                          </a:solidFill>
                          <a:latin typeface="Book Antiqua"/>
                        </a:rPr>
                        <a:t>2</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l" rtl="0" fontAlgn="ctr"/>
                      <a:r>
                        <a:rPr lang="en-US" sz="1200" b="1" i="0" u="none" strike="noStrike" dirty="0">
                          <a:solidFill>
                            <a:srgbClr val="660066"/>
                          </a:solidFill>
                          <a:latin typeface="Book Antiqua"/>
                        </a:rPr>
                        <a:t> Transportation cost</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rtl="0" fontAlgn="ctr"/>
                      <a:r>
                        <a:rPr lang="en-US" sz="1200" b="1" i="0" u="none" strike="noStrike" dirty="0">
                          <a:solidFill>
                            <a:schemeClr val="accent6">
                              <a:lumMod val="50000"/>
                            </a:schemeClr>
                          </a:solidFill>
                          <a:latin typeface="Book Antiqua"/>
                        </a:rPr>
                        <a:t>41.83</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chemeClr val="accent6">
                              <a:lumMod val="50000"/>
                            </a:schemeClr>
                          </a:solidFill>
                          <a:latin typeface="Book Antiqua"/>
                        </a:rPr>
                        <a:t>40.42</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rgbClr val="002060"/>
                          </a:solidFill>
                          <a:latin typeface="Book Antiqua"/>
                        </a:rPr>
                        <a:t>41.94</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100" b="1" i="0" u="none" strike="noStrike" kern="1200" dirty="0">
                          <a:solidFill>
                            <a:schemeClr val="accent6">
                              <a:lumMod val="50000"/>
                            </a:schemeClr>
                          </a:solidFill>
                          <a:latin typeface="Book Antiqua"/>
                          <a:ea typeface="+mn-ea"/>
                          <a:cs typeface="+mn-cs"/>
                        </a:rPr>
                        <a:t>Rs. 1400 per MT</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kern="1200" dirty="0">
                          <a:solidFill>
                            <a:srgbClr val="002060"/>
                          </a:solidFill>
                          <a:latin typeface="Book Antiqua"/>
                          <a:ea typeface="+mn-ea"/>
                          <a:cs typeface="+mn-cs"/>
                        </a:rPr>
                        <a:t>Rs. 1400 per MT</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6"/>
                  </a:ext>
                </a:extLst>
              </a:tr>
              <a:tr h="445117">
                <a:tc>
                  <a:txBody>
                    <a:bodyPr/>
                    <a:lstStyle/>
                    <a:p>
                      <a:pPr algn="ctr" rtl="0" fontAlgn="ctr"/>
                      <a:r>
                        <a:rPr lang="en-US" sz="1400" b="1" i="0" u="none" strike="noStrike">
                          <a:solidFill>
                            <a:srgbClr val="000000"/>
                          </a:solidFill>
                          <a:latin typeface="Book Antiqua"/>
                        </a:rPr>
                        <a:t>3</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l" rtl="0" fontAlgn="ctr"/>
                      <a:r>
                        <a:rPr lang="en-US" sz="1200" b="1" i="0" u="none" strike="noStrike" dirty="0">
                          <a:solidFill>
                            <a:srgbClr val="660066"/>
                          </a:solidFill>
                          <a:latin typeface="Book Antiqua"/>
                        </a:rPr>
                        <a:t> Management    </a:t>
                      </a:r>
                    </a:p>
                    <a:p>
                      <a:pPr algn="l" rtl="0" fontAlgn="ctr"/>
                      <a:r>
                        <a:rPr lang="en-US" sz="1200" b="1" i="0" u="none" strike="noStrike" dirty="0">
                          <a:solidFill>
                            <a:srgbClr val="660066"/>
                          </a:solidFill>
                          <a:latin typeface="Book Antiqua"/>
                        </a:rPr>
                        <a:t> Monitoring &amp; </a:t>
                      </a:r>
                    </a:p>
                    <a:p>
                      <a:pPr algn="l" rtl="0" fontAlgn="ctr"/>
                      <a:r>
                        <a:rPr lang="en-US" sz="1200" b="1" i="0" u="none" strike="noStrike" dirty="0">
                          <a:solidFill>
                            <a:srgbClr val="660066"/>
                          </a:solidFill>
                          <a:latin typeface="Book Antiqua"/>
                        </a:rPr>
                        <a:t> Evaluation (MME) </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rtl="0" fontAlgn="ctr"/>
                      <a:r>
                        <a:rPr lang="en-US" sz="1200" b="1" i="0" u="none" strike="noStrike" dirty="0">
                          <a:solidFill>
                            <a:schemeClr val="accent6">
                              <a:lumMod val="50000"/>
                            </a:schemeClr>
                          </a:solidFill>
                          <a:latin typeface="Book Antiqua"/>
                        </a:rPr>
                        <a:t>29.15</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chemeClr val="accent6">
                              <a:lumMod val="50000"/>
                            </a:schemeClr>
                          </a:solidFill>
                          <a:latin typeface="Book Antiqua"/>
                        </a:rPr>
                        <a:t>29.15</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rgbClr val="002060"/>
                          </a:solidFill>
                          <a:latin typeface="Book Antiqua"/>
                        </a:rPr>
                        <a:t>31.69</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100" b="1" i="0" u="none" strike="noStrike" kern="1200" dirty="0">
                          <a:solidFill>
                            <a:schemeClr val="accent6">
                              <a:lumMod val="50000"/>
                            </a:schemeClr>
                          </a:solidFill>
                          <a:latin typeface="Book Antiqua"/>
                          <a:ea typeface="+mn-ea"/>
                          <a:cs typeface="+mn-cs"/>
                        </a:rPr>
                        <a:t>2.7 % of Central Recurring Fund</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kern="1200" dirty="0">
                          <a:solidFill>
                            <a:srgbClr val="002060"/>
                          </a:solidFill>
                          <a:latin typeface="Book Antiqua"/>
                          <a:ea typeface="+mn-ea"/>
                          <a:cs typeface="+mn-cs"/>
                        </a:rPr>
                        <a:t>2.7 % of Central Recurring Fund</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7"/>
                  </a:ext>
                </a:extLst>
              </a:tr>
              <a:tr h="330248">
                <a:tc>
                  <a:txBody>
                    <a:bodyPr/>
                    <a:lstStyle/>
                    <a:p>
                      <a:pPr algn="ctr" rtl="0" fontAlgn="ctr"/>
                      <a:r>
                        <a:rPr lang="en-US" sz="1400" b="1" i="0" u="none" strike="noStrike">
                          <a:solidFill>
                            <a:srgbClr val="000000"/>
                          </a:solidFill>
                          <a:latin typeface="Book Antiqua"/>
                        </a:rPr>
                        <a:t>4</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l" rtl="0" fontAlgn="ctr"/>
                      <a:r>
                        <a:rPr lang="en-US" sz="1200" b="1" i="0" u="none" strike="noStrike" dirty="0">
                          <a:solidFill>
                            <a:srgbClr val="006600"/>
                          </a:solidFill>
                          <a:latin typeface="Book Antiqua"/>
                        </a:rPr>
                        <a:t> Honorarium to cook </a:t>
                      </a:r>
                    </a:p>
                    <a:p>
                      <a:pPr algn="l" rtl="0" fontAlgn="ctr"/>
                      <a:r>
                        <a:rPr lang="en-US" sz="1200" b="1" i="0" u="none" strike="noStrike" dirty="0">
                          <a:solidFill>
                            <a:srgbClr val="006600"/>
                          </a:solidFill>
                          <a:latin typeface="Book Antiqua"/>
                        </a:rPr>
                        <a:t> cum helpers </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rtl="0" fontAlgn="ctr"/>
                      <a:r>
                        <a:rPr lang="en-US" sz="1200" b="1" i="0" u="none" strike="noStrike">
                          <a:solidFill>
                            <a:schemeClr val="accent6">
                              <a:lumMod val="50000"/>
                            </a:schemeClr>
                          </a:solidFill>
                          <a:latin typeface="Book Antiqua"/>
                        </a:rPr>
                        <a:t>248.80</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chemeClr val="accent6">
                              <a:lumMod val="50000"/>
                            </a:schemeClr>
                          </a:solidFill>
                          <a:latin typeface="Book Antiqua"/>
                        </a:rPr>
                        <a:t>273.48</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rgbClr val="002060"/>
                          </a:solidFill>
                          <a:latin typeface="Book Antiqua"/>
                        </a:rPr>
                        <a:t>248.80</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100" b="1" i="0" u="none" strike="noStrike" kern="1200" dirty="0">
                          <a:solidFill>
                            <a:schemeClr val="accent6">
                              <a:lumMod val="50000"/>
                            </a:schemeClr>
                          </a:solidFill>
                          <a:latin typeface="Book Antiqua"/>
                          <a:ea typeface="+mn-ea"/>
                          <a:cs typeface="+mn-cs"/>
                        </a:rPr>
                        <a:t>  Rs. 1000/- per cook</a:t>
                      </a:r>
                      <a:r>
                        <a:rPr lang="en-US" sz="1100" b="1" i="0" u="none" strike="noStrike" kern="1200" baseline="0" dirty="0">
                          <a:solidFill>
                            <a:schemeClr val="accent6">
                              <a:lumMod val="50000"/>
                            </a:schemeClr>
                          </a:solidFill>
                          <a:latin typeface="Book Antiqua"/>
                          <a:ea typeface="+mn-ea"/>
                          <a:cs typeface="+mn-cs"/>
                        </a:rPr>
                        <a:t> </a:t>
                      </a:r>
                      <a:r>
                        <a:rPr lang="en-US" sz="1100" b="1" i="0" u="none" strike="noStrike" kern="1200" dirty="0">
                          <a:solidFill>
                            <a:schemeClr val="accent6">
                              <a:lumMod val="50000"/>
                            </a:schemeClr>
                          </a:solidFill>
                          <a:latin typeface="Book Antiqua"/>
                          <a:ea typeface="+mn-ea"/>
                          <a:cs typeface="+mn-cs"/>
                        </a:rPr>
                        <a:t>per month (10 months)</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kern="1200" dirty="0">
                          <a:solidFill>
                            <a:srgbClr val="002060"/>
                          </a:solidFill>
                          <a:latin typeface="Book Antiqua"/>
                          <a:ea typeface="+mn-ea"/>
                          <a:cs typeface="+mn-cs"/>
                        </a:rPr>
                        <a:t>Rs. 1000/- per cook per month (10 months)</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8"/>
                  </a:ext>
                </a:extLst>
              </a:tr>
              <a:tr h="264256">
                <a:tc>
                  <a:txBody>
                    <a:bodyPr/>
                    <a:lstStyle/>
                    <a:p>
                      <a:pPr algn="ctr" rtl="0" fontAlgn="ctr"/>
                      <a:r>
                        <a:rPr lang="en-US" sz="1400" b="1" i="0" u="none" strike="noStrike">
                          <a:solidFill>
                            <a:srgbClr val="000000"/>
                          </a:solidFill>
                          <a:latin typeface="Book Antiqua"/>
                        </a:rPr>
                        <a:t>5</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l" rtl="0" fontAlgn="ctr"/>
                      <a:r>
                        <a:rPr lang="en-US" sz="1200" b="1" i="0" u="none" strike="noStrike" dirty="0">
                          <a:solidFill>
                            <a:srgbClr val="660066"/>
                          </a:solidFill>
                          <a:latin typeface="Book Antiqua"/>
                        </a:rPr>
                        <a:t> Cost of food grains</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rtl="0" fontAlgn="ctr"/>
                      <a:r>
                        <a:rPr lang="en-US" sz="1200" b="1" i="0" u="none" strike="noStrike">
                          <a:solidFill>
                            <a:schemeClr val="accent6">
                              <a:lumMod val="50000"/>
                            </a:schemeClr>
                          </a:solidFill>
                          <a:latin typeface="Book Antiqua"/>
                        </a:rPr>
                        <a:t>89.64</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chemeClr val="accent6">
                              <a:lumMod val="50000"/>
                            </a:schemeClr>
                          </a:solidFill>
                          <a:latin typeface="Book Antiqua"/>
                        </a:rPr>
                        <a:t>86.61</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rgbClr val="002060"/>
                          </a:solidFill>
                          <a:latin typeface="Book Antiqua"/>
                        </a:rPr>
                        <a:t>89.88</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100" b="1" i="0" u="none" strike="noStrike" kern="1200" dirty="0">
                          <a:solidFill>
                            <a:schemeClr val="accent6">
                              <a:lumMod val="50000"/>
                            </a:schemeClr>
                          </a:solidFill>
                          <a:latin typeface="Book Antiqua"/>
                          <a:ea typeface="+mn-ea"/>
                          <a:cs typeface="+mn-cs"/>
                        </a:rPr>
                        <a:t>Rs. 3000 per MT</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kern="1200" dirty="0">
                          <a:solidFill>
                            <a:srgbClr val="002060"/>
                          </a:solidFill>
                          <a:latin typeface="Book Antiqua"/>
                          <a:ea typeface="+mn-ea"/>
                          <a:cs typeface="+mn-cs"/>
                        </a:rPr>
                        <a:t>Rs. 3000 per MT</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9"/>
                  </a:ext>
                </a:extLst>
              </a:tr>
              <a:tr h="228600">
                <a:tc rowSpan="2">
                  <a:txBody>
                    <a:bodyPr/>
                    <a:lstStyle/>
                    <a:p>
                      <a:pPr algn="ctr" rtl="0" fontAlgn="ctr"/>
                      <a:r>
                        <a:rPr lang="en-US" sz="1400" b="1" i="0" u="none" strike="noStrike">
                          <a:solidFill>
                            <a:srgbClr val="000000"/>
                          </a:solidFill>
                          <a:latin typeface="Book Antiqua"/>
                        </a:rPr>
                        <a:t>6</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l" rtl="0" fontAlgn="ctr"/>
                      <a:r>
                        <a:rPr lang="en-US" sz="1200" b="1" i="0" u="none" strike="noStrike" dirty="0">
                          <a:solidFill>
                            <a:srgbClr val="006600"/>
                          </a:solidFill>
                          <a:latin typeface="Book Antiqua"/>
                        </a:rPr>
                        <a:t> Kitchen shed (New)</a:t>
                      </a:r>
                    </a:p>
                  </a:txBody>
                  <a:tcPr marL="5032" marR="5032" marT="50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rtl="0" fontAlgn="ctr"/>
                      <a:r>
                        <a:rPr lang="en-US" sz="1200" b="1" i="0" u="none" strike="noStrike">
                          <a:solidFill>
                            <a:schemeClr val="accent6">
                              <a:lumMod val="50000"/>
                            </a:schemeClr>
                          </a:solidFill>
                          <a:latin typeface="Book Antiqua"/>
                        </a:rPr>
                        <a:t>7.86</a:t>
                      </a:r>
                    </a:p>
                  </a:txBody>
                  <a:tcPr marL="5032" marR="5032" marT="5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chemeClr val="accent6">
                              <a:lumMod val="50000"/>
                            </a:schemeClr>
                          </a:solidFill>
                          <a:latin typeface="Book Antiqua"/>
                        </a:rPr>
                        <a:t>7.86</a:t>
                      </a:r>
                    </a:p>
                  </a:txBody>
                  <a:tcPr marL="5032" marR="5032" marT="5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smtClean="0">
                          <a:solidFill>
                            <a:srgbClr val="002060"/>
                          </a:solidFill>
                          <a:latin typeface="Book Antiqua"/>
                        </a:rPr>
                        <a:t>0.00</a:t>
                      </a:r>
                      <a:endParaRPr lang="en-US" sz="1200" b="1" i="0" u="none" strike="noStrike" dirty="0">
                        <a:solidFill>
                          <a:srgbClr val="002060"/>
                        </a:solidFill>
                        <a:latin typeface="Book Antiqua"/>
                      </a:endParaRPr>
                    </a:p>
                  </a:txBody>
                  <a:tcPr marL="5032" marR="5032" marT="50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100" b="1" i="0" u="none" strike="noStrike" kern="1200" dirty="0">
                          <a:solidFill>
                            <a:schemeClr val="accent6">
                              <a:lumMod val="50000"/>
                            </a:schemeClr>
                          </a:solidFill>
                          <a:latin typeface="Book Antiqua"/>
                          <a:ea typeface="+mn-ea"/>
                          <a:cs typeface="+mn-cs"/>
                        </a:rPr>
                        <a:t>New: 274</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kern="1200" dirty="0">
                          <a:solidFill>
                            <a:srgbClr val="002060"/>
                          </a:solidFill>
                          <a:latin typeface="Book Antiqua"/>
                          <a:ea typeface="+mn-ea"/>
                          <a:cs typeface="+mn-cs"/>
                        </a:rPr>
                        <a:t>New: </a:t>
                      </a:r>
                      <a:r>
                        <a:rPr lang="en-US" sz="1200" b="1" i="0" u="none" strike="noStrike" kern="1200" dirty="0" smtClean="0">
                          <a:solidFill>
                            <a:srgbClr val="002060"/>
                          </a:solidFill>
                          <a:latin typeface="Book Antiqua"/>
                          <a:ea typeface="+mn-ea"/>
                          <a:cs typeface="+mn-cs"/>
                        </a:rPr>
                        <a:t>0</a:t>
                      </a:r>
                      <a:endParaRPr lang="en-US" sz="1200" b="1" i="0" u="none" strike="noStrike" kern="1200" dirty="0">
                        <a:solidFill>
                          <a:srgbClr val="002060"/>
                        </a:solidFill>
                        <a:latin typeface="Book Antiqua"/>
                        <a:ea typeface="+mn-ea"/>
                        <a:cs typeface="+mn-cs"/>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0"/>
                  </a:ext>
                </a:extLst>
              </a:tr>
              <a:tr h="228600">
                <a:tc vMerge="1">
                  <a:txBody>
                    <a:bodyPr/>
                    <a:lstStyle/>
                    <a:p>
                      <a:endParaRPr lang="en-US"/>
                    </a:p>
                  </a:txBody>
                  <a:tcPr/>
                </a:tc>
                <a:tc gridSpan="2">
                  <a:txBody>
                    <a:bodyPr/>
                    <a:lstStyle/>
                    <a:p>
                      <a:pPr algn="l" rtl="0" fontAlgn="ctr"/>
                      <a:r>
                        <a:rPr lang="en-US" sz="1200" b="1" i="0" u="none" strike="noStrike" dirty="0">
                          <a:solidFill>
                            <a:srgbClr val="006600"/>
                          </a:solidFill>
                          <a:latin typeface="Book Antiqua"/>
                        </a:rPr>
                        <a:t> Kitchen shed (Repair)</a:t>
                      </a:r>
                    </a:p>
                  </a:txBody>
                  <a:tcPr marL="5032" marR="5032" marT="50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rtl="0" fontAlgn="ctr"/>
                      <a:r>
                        <a:rPr lang="en-US" sz="1200" b="1" i="0" u="none" strike="noStrike">
                          <a:solidFill>
                            <a:schemeClr val="accent6">
                              <a:lumMod val="50000"/>
                            </a:schemeClr>
                          </a:solidFill>
                          <a:latin typeface="Book Antiqua"/>
                        </a:rPr>
                        <a:t>11.69</a:t>
                      </a:r>
                    </a:p>
                  </a:txBody>
                  <a:tcPr marL="5032" marR="5032" marT="5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chemeClr val="accent6">
                              <a:lumMod val="50000"/>
                            </a:schemeClr>
                          </a:solidFill>
                          <a:latin typeface="Book Antiqua"/>
                        </a:rPr>
                        <a:t>11.69</a:t>
                      </a:r>
                    </a:p>
                  </a:txBody>
                  <a:tcPr marL="5032" marR="5032" marT="50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rgbClr val="002060"/>
                          </a:solidFill>
                          <a:latin typeface="Book Antiqua"/>
                        </a:rPr>
                        <a:t>36.96</a:t>
                      </a:r>
                    </a:p>
                  </a:txBody>
                  <a:tcPr marL="5032" marR="5032" marT="50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100" b="1" i="0" u="none" strike="noStrike" kern="1200" dirty="0">
                          <a:solidFill>
                            <a:schemeClr val="accent6">
                              <a:lumMod val="50000"/>
                            </a:schemeClr>
                          </a:solidFill>
                          <a:latin typeface="Book Antiqua"/>
                          <a:ea typeface="+mn-ea"/>
                          <a:cs typeface="+mn-cs"/>
                        </a:rPr>
                        <a:t>Repair: 11692</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kern="1200" dirty="0">
                          <a:solidFill>
                            <a:srgbClr val="002060"/>
                          </a:solidFill>
                          <a:latin typeface="Book Antiqua"/>
                          <a:ea typeface="+mn-ea"/>
                          <a:cs typeface="+mn-cs"/>
                        </a:rPr>
                        <a:t>Repair: 36958</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1"/>
                  </a:ext>
                </a:extLst>
              </a:tr>
              <a:tr h="228600">
                <a:tc>
                  <a:txBody>
                    <a:bodyPr/>
                    <a:lstStyle/>
                    <a:p>
                      <a:pPr algn="ctr" rtl="0" fontAlgn="ctr"/>
                      <a:r>
                        <a:rPr lang="en-US" sz="1400" b="1" i="0" u="none" strike="noStrike">
                          <a:solidFill>
                            <a:srgbClr val="000000"/>
                          </a:solidFill>
                          <a:latin typeface="Book Antiqua"/>
                        </a:rPr>
                        <a:t>7</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l" rtl="0" fontAlgn="ctr"/>
                      <a:r>
                        <a:rPr lang="en-US" sz="1200" b="1" i="0" u="none" strike="noStrike" dirty="0">
                          <a:solidFill>
                            <a:srgbClr val="006600"/>
                          </a:solidFill>
                          <a:latin typeface="Book Antiqua"/>
                        </a:rPr>
                        <a:t> Kitchen device </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rtl="0" fontAlgn="ctr"/>
                      <a:r>
                        <a:rPr lang="en-US" sz="1200" b="1" i="0" u="none" strike="noStrike">
                          <a:solidFill>
                            <a:schemeClr val="accent6">
                              <a:lumMod val="50000"/>
                            </a:schemeClr>
                          </a:solidFill>
                          <a:latin typeface="Book Antiqua"/>
                        </a:rPr>
                        <a:t>55.34</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chemeClr val="accent6">
                              <a:lumMod val="50000"/>
                            </a:schemeClr>
                          </a:solidFill>
                          <a:latin typeface="Book Antiqua"/>
                        </a:rPr>
                        <a:t>0.00</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rgbClr val="002060"/>
                          </a:solidFill>
                          <a:latin typeface="Book Antiqua"/>
                        </a:rPr>
                        <a:t>55.34</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100" b="1" i="0" u="none" strike="noStrike" kern="1200" dirty="0">
                          <a:solidFill>
                            <a:schemeClr val="accent6">
                              <a:lumMod val="50000"/>
                            </a:schemeClr>
                          </a:solidFill>
                          <a:latin typeface="Book Antiqua"/>
                          <a:ea typeface="+mn-ea"/>
                          <a:cs typeface="+mn-cs"/>
                        </a:rPr>
                        <a:t>Replacement - 33954</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kern="1200" dirty="0">
                          <a:solidFill>
                            <a:srgbClr val="002060"/>
                          </a:solidFill>
                          <a:latin typeface="Book Antiqua"/>
                          <a:ea typeface="+mn-ea"/>
                          <a:cs typeface="+mn-cs"/>
                        </a:rPr>
                        <a:t>Replacement - 33954</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2"/>
                  </a:ext>
                </a:extLst>
              </a:tr>
              <a:tr h="250842">
                <a:tc>
                  <a:txBody>
                    <a:bodyPr/>
                    <a:lstStyle/>
                    <a:p>
                      <a:pPr algn="ctr" rtl="0" fontAlgn="ctr"/>
                      <a:r>
                        <a:rPr lang="en-US" sz="1400" b="1" i="0" u="none" strike="noStrike" dirty="0" smtClean="0">
                          <a:solidFill>
                            <a:srgbClr val="000000"/>
                          </a:solidFill>
                          <a:latin typeface="Book Antiqua"/>
                        </a:rPr>
                        <a:t>8</a:t>
                      </a:r>
                      <a:endParaRPr lang="en-US" sz="1400" b="1" i="0" u="none" strike="noStrike" dirty="0">
                        <a:solidFill>
                          <a:srgbClr val="0000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l" rtl="0" fontAlgn="ctr"/>
                      <a:r>
                        <a:rPr lang="en-US" sz="1200" b="1" i="0" u="none" strike="noStrike" dirty="0" smtClean="0">
                          <a:solidFill>
                            <a:srgbClr val="006600"/>
                          </a:solidFill>
                          <a:latin typeface="Book Antiqua"/>
                        </a:rPr>
                        <a:t> </a:t>
                      </a:r>
                      <a:r>
                        <a:rPr lang="en-US" sz="1100" b="1" i="0" u="none" strike="noStrike" dirty="0" smtClean="0">
                          <a:solidFill>
                            <a:srgbClr val="006600"/>
                          </a:solidFill>
                          <a:latin typeface="Book Antiqua"/>
                        </a:rPr>
                        <a:t>Summer Vacation (one time)</a:t>
                      </a:r>
                      <a:endParaRPr lang="en-US" sz="1100" b="1" i="0" u="none" strike="noStrike" dirty="0">
                        <a:solidFill>
                          <a:srgbClr val="0066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rtl="0" fontAlgn="ctr"/>
                      <a:r>
                        <a:rPr lang="en-US" sz="1200" b="1" i="0" u="none" strike="noStrike" dirty="0" smtClean="0">
                          <a:solidFill>
                            <a:schemeClr val="accent6">
                              <a:lumMod val="50000"/>
                            </a:schemeClr>
                          </a:solidFill>
                          <a:latin typeface="Book Antiqua"/>
                        </a:rPr>
                        <a:t>NA</a:t>
                      </a:r>
                      <a:endParaRPr lang="en-US" sz="1200" b="1" i="0" u="none" strike="noStrike" dirty="0">
                        <a:solidFill>
                          <a:schemeClr val="accent6">
                            <a:lumMod val="50000"/>
                          </a:schemeClr>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smtClean="0">
                          <a:solidFill>
                            <a:schemeClr val="accent6">
                              <a:lumMod val="50000"/>
                            </a:schemeClr>
                          </a:solidFill>
                          <a:latin typeface="Book Antiqua"/>
                        </a:rPr>
                        <a:t>NA</a:t>
                      </a:r>
                      <a:endParaRPr lang="en-US" sz="1200" b="1" i="0" u="none" strike="noStrike" dirty="0">
                        <a:solidFill>
                          <a:schemeClr val="accent6">
                            <a:lumMod val="50000"/>
                          </a:schemeClr>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smtClean="0">
                          <a:solidFill>
                            <a:srgbClr val="002060"/>
                          </a:solidFill>
                          <a:latin typeface="Book Antiqua"/>
                        </a:rPr>
                        <a:t>175.92</a:t>
                      </a:r>
                      <a:endParaRPr lang="en-US" sz="1200" b="1" i="0" u="none" strike="noStrike" dirty="0">
                        <a:solidFill>
                          <a:srgbClr val="00206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100" b="1" i="0" u="none" strike="noStrike" kern="1200" dirty="0" smtClean="0">
                          <a:solidFill>
                            <a:schemeClr val="accent6">
                              <a:lumMod val="50000"/>
                            </a:schemeClr>
                          </a:solidFill>
                          <a:latin typeface="Book Antiqua"/>
                          <a:ea typeface="+mn-ea"/>
                          <a:cs typeface="+mn-cs"/>
                        </a:rPr>
                        <a:t>NA</a:t>
                      </a:r>
                      <a:endParaRPr lang="en-US" sz="1100" b="1" i="0" u="none" strike="noStrike" kern="1200" dirty="0">
                        <a:solidFill>
                          <a:schemeClr val="accent6">
                            <a:lumMod val="50000"/>
                          </a:schemeClr>
                        </a:solidFill>
                        <a:latin typeface="Book Antiqua"/>
                        <a:ea typeface="+mn-ea"/>
                        <a:cs typeface="+mn-cs"/>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000" b="1" i="0" u="none" strike="noStrike" kern="1200" dirty="0" smtClean="0">
                          <a:solidFill>
                            <a:srgbClr val="002060"/>
                          </a:solidFill>
                          <a:latin typeface="Book Antiqua"/>
                          <a:ea typeface="+mn-ea"/>
                          <a:cs typeface="+mn-cs"/>
                        </a:rPr>
                        <a:t>CC, TC &amp; Cost</a:t>
                      </a:r>
                      <a:r>
                        <a:rPr lang="en-US" sz="1000" b="1" i="0" u="none" strike="noStrike" kern="1200" baseline="0" dirty="0" smtClean="0">
                          <a:solidFill>
                            <a:srgbClr val="002060"/>
                          </a:solidFill>
                          <a:latin typeface="Book Antiqua"/>
                          <a:ea typeface="+mn-ea"/>
                          <a:cs typeface="+mn-cs"/>
                        </a:rPr>
                        <a:t> of Rice</a:t>
                      </a:r>
                      <a:endParaRPr lang="en-US" sz="1000" b="1" i="0" u="none" strike="noStrike" kern="1200" dirty="0">
                        <a:solidFill>
                          <a:srgbClr val="002060"/>
                        </a:solidFill>
                        <a:latin typeface="Book Antiqua"/>
                        <a:ea typeface="+mn-ea"/>
                        <a:cs typeface="+mn-cs"/>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33400">
                <a:tc>
                  <a:txBody>
                    <a:bodyPr/>
                    <a:lstStyle/>
                    <a:p>
                      <a:pPr algn="ctr" rtl="0" fontAlgn="ctr"/>
                      <a:r>
                        <a:rPr lang="en-US" sz="1400" b="1" i="0" u="none" strike="noStrike" dirty="0" smtClean="0">
                          <a:solidFill>
                            <a:srgbClr val="000000"/>
                          </a:solidFill>
                          <a:latin typeface="Book Antiqua"/>
                        </a:rPr>
                        <a:t>9</a:t>
                      </a:r>
                      <a:endParaRPr lang="en-US" sz="1400" b="1" i="0" u="none" strike="noStrike" dirty="0">
                        <a:solidFill>
                          <a:srgbClr val="0000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l" rtl="0" fontAlgn="ctr"/>
                      <a:r>
                        <a:rPr lang="en-US" sz="1200" b="1" i="0" u="none" strike="noStrike" dirty="0">
                          <a:solidFill>
                            <a:srgbClr val="006600"/>
                          </a:solidFill>
                          <a:latin typeface="Book Antiqua"/>
                        </a:rPr>
                        <a:t> </a:t>
                      </a:r>
                      <a:r>
                        <a:rPr lang="en-US" sz="1200" b="1" i="0" u="none" strike="noStrike" dirty="0">
                          <a:solidFill>
                            <a:srgbClr val="006600"/>
                          </a:solidFill>
                          <a:latin typeface="Book Antiqua"/>
                          <a:hlinkClick r:id="rId4" action="ppaction://hlinksldjump"/>
                        </a:rPr>
                        <a:t>Flexi</a:t>
                      </a:r>
                      <a:r>
                        <a:rPr lang="en-US" sz="1200" b="1" i="0" u="none" strike="noStrike" dirty="0">
                          <a:solidFill>
                            <a:srgbClr val="006600"/>
                          </a:solidFill>
                          <a:latin typeface="Book Antiqua"/>
                        </a:rPr>
                        <a:t> fund</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rtl="0" fontAlgn="ctr"/>
                      <a:r>
                        <a:rPr lang="en-US" sz="1200" b="1" i="0" u="none" strike="noStrike" dirty="0" smtClean="0">
                          <a:solidFill>
                            <a:schemeClr val="accent6">
                              <a:lumMod val="50000"/>
                            </a:schemeClr>
                          </a:solidFill>
                          <a:latin typeface="Book Antiqua"/>
                        </a:rPr>
                        <a:t>80.62</a:t>
                      </a:r>
                      <a:endParaRPr lang="en-US" sz="1200" b="1" i="0" u="none" strike="noStrike" dirty="0">
                        <a:solidFill>
                          <a:schemeClr val="accent6">
                            <a:lumMod val="50000"/>
                          </a:schemeClr>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chemeClr val="accent6">
                              <a:lumMod val="50000"/>
                            </a:schemeClr>
                          </a:solidFill>
                          <a:latin typeface="Book Antiqua"/>
                        </a:rPr>
                        <a:t>0.00</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smtClean="0">
                          <a:solidFill>
                            <a:srgbClr val="002060"/>
                          </a:solidFill>
                          <a:latin typeface="Book Antiqua"/>
                        </a:rPr>
                        <a:t>81.62</a:t>
                      </a:r>
                      <a:endParaRPr lang="en-US" sz="1200" b="1" i="0" u="none" strike="noStrike" dirty="0">
                        <a:solidFill>
                          <a:srgbClr val="00206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100" b="1" i="0" u="none" strike="noStrike" kern="1200" dirty="0">
                          <a:solidFill>
                            <a:schemeClr val="accent6">
                              <a:lumMod val="50000"/>
                            </a:schemeClr>
                          </a:solidFill>
                          <a:latin typeface="Book Antiqua"/>
                          <a:ea typeface="+mn-ea"/>
                          <a:cs typeface="+mn-cs"/>
                        </a:rPr>
                        <a:t>Additional Nutrition: 65.62 Cr + Kitchen Garden: 15 Cr</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000" b="1" i="0" u="none" strike="noStrike" kern="1200" dirty="0">
                          <a:solidFill>
                            <a:srgbClr val="002060"/>
                          </a:solidFill>
                          <a:latin typeface="Book Antiqua"/>
                          <a:ea typeface="+mn-ea"/>
                          <a:cs typeface="+mn-cs"/>
                        </a:rPr>
                        <a:t>Additional Nutrition: 65.62 Cr + Kitchen Garden:15 </a:t>
                      </a:r>
                      <a:r>
                        <a:rPr lang="en-US" sz="1000" b="1" i="0" u="none" strike="noStrike" kern="1200" dirty="0" smtClean="0">
                          <a:solidFill>
                            <a:srgbClr val="002060"/>
                          </a:solidFill>
                          <a:latin typeface="Book Antiqua"/>
                          <a:ea typeface="+mn-ea"/>
                          <a:cs typeface="+mn-cs"/>
                        </a:rPr>
                        <a:t>Cr + Solar Panel: 1.00 Cr</a:t>
                      </a:r>
                      <a:endParaRPr lang="en-US" sz="1000" b="1" i="0" u="none" strike="noStrike" kern="1200" dirty="0">
                        <a:solidFill>
                          <a:srgbClr val="002060"/>
                        </a:solidFill>
                        <a:latin typeface="Book Antiqua"/>
                        <a:ea typeface="+mn-ea"/>
                        <a:cs typeface="+mn-cs"/>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3"/>
                  </a:ext>
                </a:extLst>
              </a:tr>
              <a:tr h="284528">
                <a:tc gridSpan="3">
                  <a:txBody>
                    <a:bodyPr/>
                    <a:lstStyle/>
                    <a:p>
                      <a:pPr algn="ctr" rtl="0" fontAlgn="ctr"/>
                      <a:r>
                        <a:rPr lang="en-US" sz="1400" b="1" i="0" u="none" strike="noStrike" dirty="0">
                          <a:solidFill>
                            <a:srgbClr val="000000"/>
                          </a:solidFill>
                          <a:latin typeface="Book Antiqua"/>
                        </a:rPr>
                        <a:t>TOTAL</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rtl="0" fontAlgn="ctr"/>
                      <a:endParaRPr lang="en-US" sz="1100" b="1" i="0" u="none" strike="noStrike" dirty="0">
                        <a:solidFill>
                          <a:srgbClr val="0066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endParaRPr lang="en-US"/>
                    </a:p>
                  </a:txBody>
                  <a:tcPr/>
                </a:tc>
                <a:tc>
                  <a:txBody>
                    <a:bodyPr/>
                    <a:lstStyle/>
                    <a:p>
                      <a:pPr algn="ctr" rtl="0" fontAlgn="ctr"/>
                      <a:r>
                        <a:rPr lang="en-US" sz="1200" b="1" i="0" u="none" strike="noStrike" dirty="0">
                          <a:solidFill>
                            <a:schemeClr val="accent6">
                              <a:lumMod val="50000"/>
                            </a:schemeClr>
                          </a:solidFill>
                          <a:latin typeface="Book Antiqua"/>
                        </a:rPr>
                        <a:t>1902.63</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a:solidFill>
                            <a:schemeClr val="accent6">
                              <a:lumMod val="50000"/>
                            </a:schemeClr>
                          </a:solidFill>
                          <a:latin typeface="Book Antiqua"/>
                        </a:rPr>
                        <a:t>1848.89</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200" b="1" i="0" u="none" strike="noStrike" dirty="0" smtClean="0">
                          <a:solidFill>
                            <a:srgbClr val="002060"/>
                          </a:solidFill>
                          <a:latin typeface="Book Antiqua"/>
                        </a:rPr>
                        <a:t>2250.61</a:t>
                      </a:r>
                      <a:endParaRPr lang="en-US" sz="1200" b="1" i="0" u="none" strike="noStrike" dirty="0">
                        <a:solidFill>
                          <a:srgbClr val="00206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en-US" sz="1050" b="1" i="0" u="none" strike="noStrike" kern="1200" dirty="0">
                          <a:solidFill>
                            <a:srgbClr val="002060"/>
                          </a:solidFill>
                          <a:latin typeface="Book Antiqua"/>
                          <a:ea typeface="+mn-ea"/>
                          <a:cs typeface="+mn-cs"/>
                        </a:rPr>
                        <a:t>(Central Share – </a:t>
                      </a:r>
                      <a:r>
                        <a:rPr lang="en-US" sz="1050" b="1" i="0" u="none" strike="noStrike" kern="1200" dirty="0" smtClean="0">
                          <a:solidFill>
                            <a:srgbClr val="002060"/>
                          </a:solidFill>
                          <a:latin typeface="Book Antiqua"/>
                          <a:ea typeface="+mn-ea"/>
                          <a:cs typeface="+mn-cs"/>
                        </a:rPr>
                        <a:t>1421.15 </a:t>
                      </a:r>
                      <a:r>
                        <a:rPr lang="en-US" sz="1050" b="1" i="0" u="none" strike="noStrike" kern="1200" dirty="0">
                          <a:solidFill>
                            <a:srgbClr val="002060"/>
                          </a:solidFill>
                          <a:latin typeface="Book Antiqua"/>
                          <a:ea typeface="+mn-ea"/>
                          <a:cs typeface="+mn-cs"/>
                        </a:rPr>
                        <a:t>Cr. &amp; State Share – </a:t>
                      </a:r>
                      <a:r>
                        <a:rPr lang="en-US" sz="1050" b="1" i="0" u="none" strike="noStrike" kern="1200" dirty="0" smtClean="0">
                          <a:solidFill>
                            <a:srgbClr val="002060"/>
                          </a:solidFill>
                          <a:latin typeface="Book Antiqua"/>
                          <a:ea typeface="+mn-ea"/>
                          <a:cs typeface="+mn-cs"/>
                        </a:rPr>
                        <a:t>829.46 </a:t>
                      </a:r>
                      <a:r>
                        <a:rPr lang="en-US" sz="1050" b="1" i="0" u="none" strike="noStrike" kern="1200" dirty="0">
                          <a:solidFill>
                            <a:srgbClr val="002060"/>
                          </a:solidFill>
                          <a:latin typeface="Book Antiqua"/>
                          <a:ea typeface="+mn-ea"/>
                          <a:cs typeface="+mn-cs"/>
                        </a:rPr>
                        <a:t>Cr.)</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ctr" rtl="0" fontAlgn="ctr"/>
                      <a:endParaRPr lang="en-US" sz="1200" b="1" i="0" u="none" strike="noStrike" kern="1200" dirty="0">
                        <a:solidFill>
                          <a:srgbClr val="002060"/>
                        </a:solidFill>
                        <a:latin typeface="Book Antiqua"/>
                        <a:ea typeface="+mn-ea"/>
                        <a:cs typeface="+mn-cs"/>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xmlns="" val="10015"/>
                  </a:ext>
                </a:extLst>
              </a:tr>
              <a:tr h="304800">
                <a:tc gridSpan="8">
                  <a:txBody>
                    <a:bodyPr/>
                    <a:lstStyle/>
                    <a:p>
                      <a:pPr lvl="1" algn="l" rtl="0" fontAlgn="ctr"/>
                      <a:r>
                        <a:rPr lang="en-US" sz="1400" b="1" i="0" u="none" strike="noStrike" dirty="0">
                          <a:solidFill>
                            <a:srgbClr val="000000"/>
                          </a:solidFill>
                          <a:latin typeface="Book Antiqua"/>
                        </a:rPr>
                        <a:t>ADDITIONAL PROPOSAL</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endParaRPr lang="en-US"/>
                    </a:p>
                  </a:txBody>
                  <a:tcPr/>
                </a:tc>
                <a:tc hMerge="1">
                  <a:txBody>
                    <a:bodyPr/>
                    <a:lstStyle/>
                    <a:p>
                      <a:pPr algn="ctr" rtl="0" fontAlgn="ctr"/>
                      <a:endParaRPr lang="en-US" sz="1100" b="1" i="0" u="none" strike="noStrike" dirty="0">
                        <a:solidFill>
                          <a:schemeClr val="accent6">
                            <a:lumMod val="50000"/>
                          </a:schemeClr>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pPr algn="ctr" rtl="0" fontAlgn="ctr"/>
                      <a:endParaRPr lang="en-US" sz="1100" b="1" i="0" u="none" strike="noStrike" dirty="0">
                        <a:solidFill>
                          <a:schemeClr val="accent6">
                            <a:lumMod val="50000"/>
                          </a:schemeClr>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pPr algn="ctr" rtl="0" fontAlgn="ctr"/>
                      <a:endParaRPr lang="en-US" sz="1200" b="1" i="0" u="none" strike="noStrike" dirty="0">
                        <a:solidFill>
                          <a:srgbClr val="00206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pPr algn="ctr" rtl="0" fontAlgn="ctr"/>
                      <a:endParaRPr lang="en-US" sz="1100" b="1" i="0" u="none" strike="noStrike" dirty="0">
                        <a:solidFill>
                          <a:srgbClr val="0000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pPr algn="ctr" rtl="0" fontAlgn="ctr"/>
                      <a:endParaRPr lang="en-US" sz="1100" b="1" i="0" u="none" strike="noStrike" dirty="0">
                        <a:solidFill>
                          <a:srgbClr val="0000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xmlns="" val="10016"/>
                  </a:ext>
                </a:extLst>
              </a:tr>
              <a:tr h="377470">
                <a:tc>
                  <a:txBody>
                    <a:bodyPr/>
                    <a:lstStyle/>
                    <a:p>
                      <a:pPr algn="ctr" rtl="0" fontAlgn="ctr"/>
                      <a:r>
                        <a:rPr lang="en-US" sz="1400" b="1" i="0" u="none" strike="noStrike" dirty="0" smtClean="0">
                          <a:solidFill>
                            <a:srgbClr val="000000"/>
                          </a:solidFill>
                          <a:latin typeface="Book Antiqua"/>
                        </a:rPr>
                        <a:t>10</a:t>
                      </a:r>
                      <a:endParaRPr lang="en-US" sz="1400" b="1" i="0" u="none" strike="noStrike" dirty="0">
                        <a:solidFill>
                          <a:srgbClr val="0000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4">
                  <a:txBody>
                    <a:bodyPr/>
                    <a:lstStyle/>
                    <a:p>
                      <a:pPr lvl="0"/>
                      <a:r>
                        <a:rPr lang="en-US" sz="1200" b="1" i="0" u="none" strike="noStrike" kern="1200" dirty="0">
                          <a:solidFill>
                            <a:schemeClr val="tx1"/>
                          </a:solidFill>
                          <a:latin typeface="Book Antiqua"/>
                          <a:ea typeface="+mn-ea"/>
                          <a:cs typeface="+mn-cs"/>
                        </a:rPr>
                        <a:t> Construction of </a:t>
                      </a:r>
                      <a:r>
                        <a:rPr lang="en-US" sz="1200" b="1" i="0" u="none" strike="noStrike" kern="1200" dirty="0">
                          <a:solidFill>
                            <a:schemeClr val="tx1"/>
                          </a:solidFill>
                          <a:latin typeface="Book Antiqua"/>
                          <a:ea typeface="+mn-ea"/>
                          <a:cs typeface="+mn-cs"/>
                          <a:hlinkClick r:id="rId5" action="ppaction://hlinksldjump"/>
                        </a:rPr>
                        <a:t>Dining Hall</a:t>
                      </a:r>
                      <a:endParaRPr lang="en-US" sz="1200" b="1" i="0" u="none" strike="noStrike" kern="1200" dirty="0">
                        <a:solidFill>
                          <a:schemeClr val="tx1"/>
                        </a:solidFill>
                        <a:latin typeface="Book Antiqua"/>
                        <a:ea typeface="+mn-ea"/>
                        <a:cs typeface="+mn-cs"/>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pPr algn="ctr" rtl="0" fontAlgn="ctr"/>
                      <a:endParaRPr lang="en-US" sz="1100" b="1" i="0" u="none" strike="noStrike" dirty="0">
                        <a:solidFill>
                          <a:schemeClr val="accent6">
                            <a:lumMod val="50000"/>
                          </a:schemeClr>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pPr algn="ctr" rtl="0" fontAlgn="ctr"/>
                      <a:endParaRPr lang="en-US" sz="1100" b="1" i="0" u="none" strike="noStrike" dirty="0">
                        <a:solidFill>
                          <a:schemeClr val="accent6">
                            <a:lumMod val="50000"/>
                          </a:schemeClr>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2060"/>
                          </a:solidFill>
                          <a:latin typeface="Book Antiqua"/>
                        </a:rPr>
                        <a:t>194.35</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l" rtl="0" fontAlgn="ctr"/>
                      <a:r>
                        <a:rPr lang="en-US" sz="1100" b="1" i="0" u="none" strike="noStrike" dirty="0">
                          <a:solidFill>
                            <a:srgbClr val="000000"/>
                          </a:solidFill>
                          <a:latin typeface="Book Antiqua"/>
                        </a:rPr>
                        <a:t>      Primary (4531) @  Rs. 2.69 </a:t>
                      </a:r>
                      <a:r>
                        <a:rPr lang="en-US" sz="1100" b="1" i="0" u="none" strike="noStrike" dirty="0" err="1">
                          <a:solidFill>
                            <a:srgbClr val="000000"/>
                          </a:solidFill>
                          <a:latin typeface="Book Antiqua"/>
                        </a:rPr>
                        <a:t>lakh</a:t>
                      </a:r>
                      <a:r>
                        <a:rPr lang="en-US" sz="1100" b="1" i="0" u="none" strike="noStrike" dirty="0">
                          <a:solidFill>
                            <a:srgbClr val="000000"/>
                          </a:solidFill>
                          <a:latin typeface="Book Antiqua"/>
                        </a:rPr>
                        <a:t> &amp; </a:t>
                      </a:r>
                    </a:p>
                    <a:p>
                      <a:pPr algn="l" rtl="0" fontAlgn="ctr"/>
                      <a:r>
                        <a:rPr lang="en-US" sz="1100" b="1" i="0" u="none" strike="noStrike" dirty="0">
                          <a:solidFill>
                            <a:srgbClr val="000000"/>
                          </a:solidFill>
                          <a:latin typeface="Book Antiqua"/>
                        </a:rPr>
                        <a:t>  Upper Primary (1473) @ Rs. 4.92 </a:t>
                      </a:r>
                      <a:r>
                        <a:rPr lang="en-US" sz="1100" b="1" i="0" u="none" strike="noStrike" dirty="0" err="1">
                          <a:solidFill>
                            <a:srgbClr val="000000"/>
                          </a:solidFill>
                          <a:latin typeface="Book Antiqua"/>
                        </a:rPr>
                        <a:t>lakh</a:t>
                      </a:r>
                      <a:r>
                        <a:rPr lang="en-US" sz="1100" b="1" i="0" u="none" strike="noStrike" dirty="0">
                          <a:solidFill>
                            <a:srgbClr val="000000"/>
                          </a:solidFill>
                          <a:latin typeface="Book Antiqua"/>
                        </a:rPr>
                        <a:t> </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pPr algn="ctr" rtl="0" fontAlgn="ctr"/>
                      <a:endParaRPr lang="en-US" sz="1100" b="1" i="0" u="none" strike="noStrike" dirty="0">
                        <a:solidFill>
                          <a:srgbClr val="0000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xmlns="" val="10017"/>
                  </a:ext>
                </a:extLst>
              </a:tr>
              <a:tr h="348675">
                <a:tc>
                  <a:txBody>
                    <a:bodyPr/>
                    <a:lstStyle/>
                    <a:p>
                      <a:pPr algn="ctr" rtl="0" fontAlgn="ctr"/>
                      <a:r>
                        <a:rPr lang="en-US" sz="1400" b="1" i="0" u="none" strike="noStrike" dirty="0" smtClean="0">
                          <a:solidFill>
                            <a:srgbClr val="000000"/>
                          </a:solidFill>
                          <a:latin typeface="Book Antiqua"/>
                        </a:rPr>
                        <a:t>11</a:t>
                      </a:r>
                      <a:endParaRPr lang="en-US" sz="1400" b="1" i="0" u="none" strike="noStrike" dirty="0">
                        <a:solidFill>
                          <a:srgbClr val="0000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4">
                  <a:txBody>
                    <a:bodyPr/>
                    <a:lstStyle/>
                    <a:p>
                      <a:r>
                        <a:rPr lang="en-US" sz="1200" b="1" i="0" u="none" strike="noStrike" kern="1200" dirty="0">
                          <a:solidFill>
                            <a:schemeClr val="tx1"/>
                          </a:solidFill>
                          <a:latin typeface="Book Antiqua"/>
                          <a:ea typeface="+mn-ea"/>
                          <a:cs typeface="+mn-cs"/>
                        </a:rPr>
                        <a:t> </a:t>
                      </a:r>
                      <a:r>
                        <a:rPr lang="en-US" sz="1200" b="1" i="0" u="none" strike="noStrike" kern="1200" dirty="0">
                          <a:solidFill>
                            <a:schemeClr val="tx1"/>
                          </a:solidFill>
                          <a:latin typeface="Book Antiqua"/>
                          <a:ea typeface="+mn-ea"/>
                          <a:cs typeface="+mn-cs"/>
                          <a:hlinkClick r:id="rId5" action="ppaction://hlinksldjump"/>
                        </a:rPr>
                        <a:t>POST</a:t>
                      </a:r>
                      <a:r>
                        <a:rPr lang="en-US" sz="1200" b="1" i="0" u="none" strike="noStrike" kern="1200" baseline="0" dirty="0">
                          <a:solidFill>
                            <a:schemeClr val="tx1"/>
                          </a:solidFill>
                          <a:latin typeface="Book Antiqua"/>
                          <a:ea typeface="+mn-ea"/>
                          <a:cs typeface="+mn-cs"/>
                          <a:hlinkClick r:id="rId5" action="ppaction://hlinksldjump"/>
                        </a:rPr>
                        <a:t> COVID-19 </a:t>
                      </a:r>
                      <a:r>
                        <a:rPr lang="en-US" sz="1200" b="1" i="0" u="none" strike="noStrike" kern="1200" baseline="0" dirty="0">
                          <a:solidFill>
                            <a:schemeClr val="tx1"/>
                          </a:solidFill>
                          <a:latin typeface="Book Antiqua"/>
                          <a:ea typeface="+mn-ea"/>
                          <a:cs typeface="+mn-cs"/>
                        </a:rPr>
                        <a:t>requirements</a:t>
                      </a:r>
                      <a:endParaRPr lang="en-US" sz="1200" b="1" i="0" u="none" strike="noStrike" kern="1200" dirty="0">
                        <a:solidFill>
                          <a:schemeClr val="tx1"/>
                        </a:solidFill>
                        <a:latin typeface="Book Antiqua"/>
                        <a:ea typeface="+mn-ea"/>
                        <a:cs typeface="+mn-cs"/>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pPr algn="ctr" rtl="0" fontAlgn="ctr"/>
                      <a:endParaRPr lang="en-US" sz="1100" b="1" i="0" u="none" strike="noStrike" dirty="0">
                        <a:solidFill>
                          <a:schemeClr val="accent6">
                            <a:lumMod val="50000"/>
                          </a:schemeClr>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pPr algn="ctr" rtl="0" fontAlgn="ctr"/>
                      <a:endParaRPr lang="en-US" sz="1100" b="1" i="0" u="none" strike="noStrike" dirty="0">
                        <a:solidFill>
                          <a:schemeClr val="accent6">
                            <a:lumMod val="50000"/>
                          </a:schemeClr>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en-US" sz="1200" b="1" i="0" u="none" strike="noStrike" dirty="0" smtClean="0">
                          <a:solidFill>
                            <a:srgbClr val="002060"/>
                          </a:solidFill>
                          <a:latin typeface="Book Antiqua"/>
                        </a:rPr>
                        <a:t>221.12</a:t>
                      </a:r>
                      <a:endParaRPr lang="en-US" sz="1200" b="1" i="0" u="none" strike="noStrike" dirty="0">
                        <a:solidFill>
                          <a:srgbClr val="00206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rtl="0" fontAlgn="ctr"/>
                      <a:r>
                        <a:rPr lang="en-US" sz="1100" b="1" i="0" u="none" strike="noStrike" dirty="0">
                          <a:solidFill>
                            <a:srgbClr val="000000"/>
                          </a:solidFill>
                          <a:latin typeface="Book Antiqua"/>
                        </a:rPr>
                        <a:t>(Soap, Hand Sanitizer, Awareness Programme, Training of CCH, MASKS)</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pPr algn="ctr" rtl="0" fontAlgn="ctr"/>
                      <a:endParaRPr lang="en-US" sz="1100" b="1" i="0" u="none" strike="noStrike" dirty="0">
                        <a:solidFill>
                          <a:srgbClr val="0000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xmlns="" val="10018"/>
                  </a:ext>
                </a:extLst>
              </a:tr>
              <a:tr h="222829">
                <a:tc gridSpan="5">
                  <a:txBody>
                    <a:bodyPr/>
                    <a:lstStyle/>
                    <a:p>
                      <a:pPr lvl="6" algn="l" rtl="0" fontAlgn="ctr"/>
                      <a:r>
                        <a:rPr lang="en-US" sz="1400" b="1" i="0" u="none" strike="noStrike" dirty="0">
                          <a:solidFill>
                            <a:srgbClr val="000000"/>
                          </a:solidFill>
                          <a:latin typeface="Book Antiqua"/>
                        </a:rPr>
                        <a:t>Grand</a:t>
                      </a:r>
                      <a:r>
                        <a:rPr lang="en-US" sz="1400" b="1" i="0" u="none" strike="noStrike" baseline="0" dirty="0">
                          <a:solidFill>
                            <a:srgbClr val="000000"/>
                          </a:solidFill>
                          <a:latin typeface="Book Antiqua"/>
                        </a:rPr>
                        <a:t> </a:t>
                      </a:r>
                      <a:r>
                        <a:rPr lang="en-US" sz="1400" b="1" i="0" u="none" strike="noStrike" dirty="0">
                          <a:solidFill>
                            <a:srgbClr val="000000"/>
                          </a:solidFill>
                          <a:latin typeface="Book Antiqua"/>
                        </a:rPr>
                        <a:t>Total</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rtl="0" fontAlgn="ctr"/>
                      <a:endParaRPr lang="en-US" sz="1100" b="1" i="0" u="none" strike="noStrike" dirty="0">
                        <a:solidFill>
                          <a:schemeClr val="accent6">
                            <a:lumMod val="50000"/>
                          </a:schemeClr>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pPr algn="ctr" rtl="0" fontAlgn="ctr"/>
                      <a:endParaRPr lang="en-US" sz="1100" b="1" i="0" u="none" strike="noStrike" dirty="0">
                        <a:solidFill>
                          <a:schemeClr val="accent6">
                            <a:lumMod val="50000"/>
                          </a:schemeClr>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rtl="0" fontAlgn="ctr"/>
                      <a:r>
                        <a:rPr lang="en-US" sz="1400" b="1" i="0" u="none" strike="noStrike" dirty="0" smtClean="0">
                          <a:solidFill>
                            <a:srgbClr val="002060"/>
                          </a:solidFill>
                          <a:latin typeface="Book Antiqua"/>
                        </a:rPr>
                        <a:t>2666.08*</a:t>
                      </a:r>
                      <a:endParaRPr lang="en-US" sz="1400" b="1" i="0" u="none" strike="noStrike" dirty="0">
                        <a:solidFill>
                          <a:srgbClr val="00206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rtl="0" fontAlgn="ctr"/>
                      <a:r>
                        <a:rPr lang="en-US" sz="1100" b="1" i="0" u="none" strike="noStrike" dirty="0">
                          <a:solidFill>
                            <a:srgbClr val="000000"/>
                          </a:solidFill>
                          <a:latin typeface="Book Antiqua"/>
                        </a:rPr>
                        <a:t> </a:t>
                      </a:r>
                    </a:p>
                    <a:p>
                      <a:pPr algn="ctr" rtl="0" fontAlgn="ctr"/>
                      <a:r>
                        <a:rPr lang="en-US" sz="1100" b="1" i="0" u="none" strike="noStrike" dirty="0">
                          <a:solidFill>
                            <a:srgbClr val="000000"/>
                          </a:solidFill>
                          <a:latin typeface="Book Antiqua"/>
                        </a:rPr>
                        <a:t> </a:t>
                      </a: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pPr algn="ctr" rtl="0" fontAlgn="ctr"/>
                      <a:endParaRPr lang="en-US" sz="1100" b="1" i="0" u="none" strike="noStrike" dirty="0">
                        <a:solidFill>
                          <a:srgbClr val="000000"/>
                        </a:solidFill>
                        <a:latin typeface="Book Antiqua"/>
                      </a:endParaRPr>
                    </a:p>
                  </a:txBody>
                  <a:tcPr marL="5032" marR="5032" marT="5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xmlns="" val="10014"/>
                  </a:ext>
                </a:extLst>
              </a:tr>
            </a:tbl>
          </a:graphicData>
        </a:graphic>
      </p:graphicFrame>
      <p:sp>
        <p:nvSpPr>
          <p:cNvPr id="13" name="TextBox 12"/>
          <p:cNvSpPr txBox="1"/>
          <p:nvPr/>
        </p:nvSpPr>
        <p:spPr>
          <a:xfrm>
            <a:off x="7239000" y="381000"/>
            <a:ext cx="1447800" cy="307777"/>
          </a:xfrm>
          <a:prstGeom prst="rect">
            <a:avLst/>
          </a:prstGeom>
          <a:noFill/>
        </p:spPr>
        <p:txBody>
          <a:bodyPr wrap="square" rtlCol="0">
            <a:spAutoFit/>
          </a:bodyPr>
          <a:lstStyle/>
          <a:p>
            <a:pPr algn="ctr"/>
            <a:r>
              <a:rPr lang="en-US" sz="1400" b="1" dirty="0"/>
              <a:t>Rs. In </a:t>
            </a:r>
            <a:r>
              <a:rPr lang="en-US" sz="1400" b="1" dirty="0" err="1"/>
              <a:t>Crore</a:t>
            </a:r>
            <a:endParaRPr lang="en-US" sz="1400" b="1" dirty="0"/>
          </a:p>
        </p:txBody>
      </p:sp>
      <p:sp>
        <p:nvSpPr>
          <p:cNvPr id="14" name="Right Brace 13"/>
          <p:cNvSpPr/>
          <p:nvPr/>
        </p:nvSpPr>
        <p:spPr>
          <a:xfrm>
            <a:off x="8001024" y="5357826"/>
            <a:ext cx="76200" cy="304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8001024" y="5357826"/>
            <a:ext cx="852486" cy="276999"/>
          </a:xfrm>
          <a:prstGeom prst="rect">
            <a:avLst/>
          </a:prstGeom>
          <a:noFill/>
        </p:spPr>
        <p:txBody>
          <a:bodyPr wrap="square" rtlCol="0">
            <a:spAutoFit/>
          </a:bodyPr>
          <a:lstStyle/>
          <a:p>
            <a:r>
              <a:rPr lang="en-US" sz="1200" b="1" dirty="0"/>
              <a:t>6004 units</a:t>
            </a:r>
          </a:p>
        </p:txBody>
      </p:sp>
    </p:spTree>
    <p:extLst>
      <p:ext uri="{BB962C8B-B14F-4D97-AF65-F5344CB8AC3E}">
        <p14:creationId xmlns:p14="http://schemas.microsoft.com/office/powerpoint/2010/main" xmlns="" val="33874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671304"/>
            <a:ext cx="8572560" cy="5400902"/>
          </a:xfrm>
          <a:prstGeom prst="rect">
            <a:avLst/>
          </a:prstGeom>
          <a:noFill/>
        </p:spPr>
        <p:txBody>
          <a:bodyPr wrap="square" rtlCol="0">
            <a:spAutoFit/>
          </a:bodyPr>
          <a:lstStyle/>
          <a:p>
            <a:pPr lvl="0" algn="just">
              <a:buFont typeface="Wingdings" pitchFamily="2" charset="2"/>
              <a:buChar char="v"/>
            </a:pPr>
            <a:endParaRPr lang="en-US" dirty="0"/>
          </a:p>
          <a:p>
            <a:pPr lvl="0" algn="just">
              <a:lnSpc>
                <a:spcPct val="150000"/>
              </a:lnSpc>
              <a:buFont typeface="Wingdings" pitchFamily="2" charset="2"/>
              <a:buChar char="ü"/>
            </a:pPr>
            <a:r>
              <a:rPr lang="en-US" b="1" dirty="0"/>
              <a:t>  </a:t>
            </a:r>
            <a:r>
              <a:rPr lang="en-US" sz="2000" b="1" dirty="0" smtClean="0">
                <a:latin typeface="Book Antiqua" pitchFamily="18" charset="0"/>
              </a:rPr>
              <a:t>Remuneration </a:t>
            </a:r>
            <a:r>
              <a:rPr lang="en-US" sz="2000" b="1" dirty="0">
                <a:latin typeface="Book Antiqua" pitchFamily="18" charset="0"/>
              </a:rPr>
              <a:t>of CCHs not revised since 2009. Rs. 600/- per month still being paid as Central Share. State Govt. is paying Rs. 400/- as State Share. We proposed revision of remuneration @ Rs. 2000/- per month, but not yet considered. Various associations are demanding revision of  such remuneration</a:t>
            </a:r>
          </a:p>
          <a:p>
            <a:pPr lvl="0" algn="just">
              <a:lnSpc>
                <a:spcPct val="150000"/>
              </a:lnSpc>
              <a:buFont typeface="Wingdings" pitchFamily="2" charset="2"/>
              <a:buChar char="ü"/>
            </a:pPr>
            <a:endParaRPr lang="en-US" sz="2000" b="1" dirty="0">
              <a:latin typeface="Book Antiqua" pitchFamily="18" charset="0"/>
            </a:endParaRPr>
          </a:p>
          <a:p>
            <a:pPr lvl="0" algn="just">
              <a:lnSpc>
                <a:spcPct val="150000"/>
              </a:lnSpc>
              <a:buFont typeface="Wingdings" pitchFamily="2" charset="2"/>
              <a:buChar char="ü"/>
            </a:pPr>
            <a:r>
              <a:rPr lang="en-US" sz="2000" b="1" dirty="0">
                <a:latin typeface="Book Antiqua" pitchFamily="18" charset="0"/>
              </a:rPr>
              <a:t>Considering remuneration of CCHs for 12 months instead of present 10 months.</a:t>
            </a:r>
          </a:p>
          <a:p>
            <a:pPr lvl="0" algn="just">
              <a:lnSpc>
                <a:spcPct val="150000"/>
              </a:lnSpc>
            </a:pPr>
            <a:endParaRPr lang="en-US" sz="2000" b="1" dirty="0">
              <a:latin typeface="Book Antiqua" pitchFamily="18" charset="0"/>
            </a:endParaRPr>
          </a:p>
          <a:p>
            <a:pPr lvl="0" algn="just">
              <a:lnSpc>
                <a:spcPct val="150000"/>
              </a:lnSpc>
              <a:buFont typeface="Wingdings" pitchFamily="2" charset="2"/>
              <a:buChar char="ü"/>
            </a:pPr>
            <a:r>
              <a:rPr lang="en-US" sz="2000" b="1" dirty="0">
                <a:latin typeface="Book Antiqua" pitchFamily="18" charset="0"/>
              </a:rPr>
              <a:t>Introduction of Mid Day Meal in preprimary, class IX and X, which is yet to be decided by GOI.</a:t>
            </a:r>
          </a:p>
        </p:txBody>
      </p:sp>
      <p:pic>
        <p:nvPicPr>
          <p:cNvPr id="6"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8458200" y="0"/>
            <a:ext cx="685800" cy="832572"/>
          </a:xfrm>
          <a:prstGeom prst="rect">
            <a:avLst/>
          </a:prstGeom>
          <a:noFill/>
          <a:ln w="9525">
            <a:noFill/>
            <a:miter lim="800000"/>
            <a:headEnd/>
            <a:tailEnd/>
          </a:ln>
        </p:spPr>
      </p:pic>
      <p:sp>
        <p:nvSpPr>
          <p:cNvPr id="5" name="Rectangle 9"/>
          <p:cNvSpPr>
            <a:spLocks noChangeArrowheads="1"/>
          </p:cNvSpPr>
          <p:nvPr/>
        </p:nvSpPr>
        <p:spPr bwMode="auto">
          <a:xfrm>
            <a:off x="0" y="76200"/>
            <a:ext cx="9144000" cy="523220"/>
          </a:xfrm>
          <a:prstGeom prst="rect">
            <a:avLst/>
          </a:prstGeom>
          <a:noFill/>
          <a:ln w="9525">
            <a:noFill/>
            <a:miter lim="800000"/>
            <a:headEnd/>
            <a:tailEnd/>
          </a:ln>
        </p:spPr>
        <p:txBody>
          <a:bodyPr wrap="square">
            <a:spAutoFit/>
          </a:bodyPr>
          <a:lstStyle/>
          <a:p>
            <a:pPr algn="ctr"/>
            <a:r>
              <a:rPr lang="en-US" sz="2800" b="1" dirty="0">
                <a:solidFill>
                  <a:srgbClr val="0000FF"/>
                </a:solidFill>
                <a:latin typeface="Calisto MT" pitchFamily="18" charset="0"/>
                <a:ea typeface="+mj-ea"/>
                <a:cs typeface="+mj-cs"/>
              </a:rPr>
              <a:t>MDM ISSUES</a:t>
            </a:r>
          </a:p>
        </p:txBody>
      </p:sp>
    </p:spTree>
    <p:extLst>
      <p:ext uri="{BB962C8B-B14F-4D97-AF65-F5344CB8AC3E}">
        <p14:creationId xmlns:p14="http://schemas.microsoft.com/office/powerpoint/2010/main" xmlns="" val="22277618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8392" y="1905000"/>
            <a:ext cx="3509615" cy="3416320"/>
          </a:xfrm>
          <a:prstGeom prst="rect">
            <a:avLst/>
          </a:prstGeom>
          <a:noFill/>
        </p:spPr>
        <p:txBody>
          <a:bodyPr wrap="none" lIns="91440" tIns="45720" rIns="91440" bIns="45720">
            <a:spAutoFit/>
          </a:bodyPr>
          <a:lstStyle/>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hlinkClick r:id="rId3" action="ppaction://hlinksldjump"/>
              </a:rPr>
              <a:t>Glimpse</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of </a:t>
            </a:r>
          </a:p>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MDM</a:t>
            </a:r>
          </a:p>
        </p:txBody>
      </p:sp>
      <p:pic>
        <p:nvPicPr>
          <p:cNvPr id="2" name="Picture 1"/>
          <p:cNvPicPr>
            <a:picLocks noChangeAspect="1"/>
          </p:cNvPicPr>
          <p:nvPr/>
        </p:nvPicPr>
        <p:blipFill>
          <a:blip r:embed="rId4" cstate="print"/>
          <a:stretch>
            <a:fillRect/>
          </a:stretch>
        </p:blipFill>
        <p:spPr>
          <a:xfrm>
            <a:off x="533400" y="294954"/>
            <a:ext cx="3581399" cy="6334446"/>
          </a:xfrm>
          <a:prstGeom prst="rect">
            <a:avLst/>
          </a:prstGeom>
          <a:ln>
            <a:noFill/>
          </a:ln>
          <a:effectLst>
            <a:softEdge rad="112500"/>
          </a:effectLst>
        </p:spPr>
      </p:pic>
    </p:spTree>
    <p:extLst>
      <p:ext uri="{BB962C8B-B14F-4D97-AF65-F5344CB8AC3E}">
        <p14:creationId xmlns:p14="http://schemas.microsoft.com/office/powerpoint/2010/main" xmlns="" val="2241765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1180" y="3334940"/>
            <a:ext cx="4288675"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a:t>
            </a:r>
          </a:p>
        </p:txBody>
      </p:sp>
      <p:sp>
        <p:nvSpPr>
          <p:cNvPr id="5" name="Rectangle 4"/>
          <p:cNvSpPr/>
          <p:nvPr/>
        </p:nvSpPr>
        <p:spPr>
          <a:xfrm>
            <a:off x="1098417" y="4648200"/>
            <a:ext cx="6934200" cy="1384995"/>
          </a:xfrm>
          <a:prstGeom prst="rect">
            <a:avLst/>
          </a:prstGeom>
          <a:noFill/>
        </p:spPr>
        <p:txBody>
          <a:bodyPr>
            <a:spAutoFit/>
          </a:bodyPr>
          <a:lstStyle/>
          <a:p>
            <a:pPr algn="ctr">
              <a:defRPr/>
            </a:pPr>
            <a:r>
              <a:rPr lang="en-US" sz="2800" b="1" dirty="0">
                <a:ln w="1905"/>
                <a:solidFill>
                  <a:srgbClr val="002060"/>
                </a:solidFill>
                <a:effectLst>
                  <a:innerShdw blurRad="69850" dist="43180" dir="5400000">
                    <a:srgbClr val="000000">
                      <a:alpha val="65000"/>
                    </a:srgbClr>
                  </a:innerShdw>
                </a:effectLst>
                <a:latin typeface="Comic Sans MS" pitchFamily="66" charset="0"/>
                <a:cs typeface="+mn-cs"/>
              </a:rPr>
              <a:t>Govt. of </a:t>
            </a:r>
            <a:r>
              <a:rPr lang="en-US" sz="2800" b="1" dirty="0">
                <a:ln w="1905"/>
                <a:solidFill>
                  <a:srgbClr val="002060"/>
                </a:solidFill>
                <a:effectLst>
                  <a:innerShdw blurRad="69850" dist="43180" dir="5400000">
                    <a:srgbClr val="000000">
                      <a:alpha val="65000"/>
                    </a:srgbClr>
                  </a:innerShdw>
                </a:effectLst>
                <a:latin typeface="Comic Sans MS" pitchFamily="66" charset="0"/>
              </a:rPr>
              <a:t>West Bengal </a:t>
            </a:r>
            <a:endParaRPr lang="en-US" sz="2800" b="1" dirty="0">
              <a:ln w="1905"/>
              <a:solidFill>
                <a:srgbClr val="002060"/>
              </a:solidFill>
              <a:effectLst>
                <a:innerShdw blurRad="69850" dist="43180" dir="5400000">
                  <a:srgbClr val="000000">
                    <a:alpha val="65000"/>
                  </a:srgbClr>
                </a:innerShdw>
              </a:effectLst>
            </a:endParaRPr>
          </a:p>
          <a:p>
            <a:pPr algn="ctr">
              <a:defRPr/>
            </a:pPr>
            <a:r>
              <a:rPr lang="en-US" sz="2800" b="1" dirty="0">
                <a:ln w="1905"/>
                <a:solidFill>
                  <a:srgbClr val="002060"/>
                </a:solidFill>
                <a:effectLst>
                  <a:innerShdw blurRad="69850" dist="43180" dir="5400000">
                    <a:srgbClr val="000000">
                      <a:alpha val="65000"/>
                    </a:srgbClr>
                  </a:innerShdw>
                </a:effectLst>
                <a:latin typeface="Comic Sans MS" pitchFamily="66" charset="0"/>
                <a:cs typeface="+mn-cs"/>
              </a:rPr>
              <a:t>School Education Department</a:t>
            </a:r>
          </a:p>
          <a:p>
            <a:pPr algn="ctr">
              <a:defRPr/>
            </a:pPr>
            <a:r>
              <a:rPr lang="en-US" sz="2800" b="1" dirty="0">
                <a:ln w="1905"/>
                <a:solidFill>
                  <a:srgbClr val="002060"/>
                </a:solidFill>
                <a:effectLst>
                  <a:innerShdw blurRad="69850" dist="43180" dir="5400000">
                    <a:srgbClr val="000000">
                      <a:alpha val="65000"/>
                    </a:srgbClr>
                  </a:innerShdw>
                </a:effectLst>
                <a:latin typeface="Comic Sans MS" pitchFamily="66" charset="0"/>
                <a:cs typeface="+mn-cs"/>
              </a:rPr>
              <a:t>Mid Day Meal Section</a:t>
            </a:r>
          </a:p>
        </p:txBody>
      </p:sp>
      <p:pic>
        <p:nvPicPr>
          <p:cNvPr id="9"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3352800" y="399353"/>
            <a:ext cx="2425436" cy="2944517"/>
          </a:xfrm>
          <a:prstGeom prst="rect">
            <a:avLst/>
          </a:prstGeom>
          <a:noFill/>
          <a:ln w="9525">
            <a:noFill/>
            <a:miter lim="800000"/>
            <a:headEnd/>
            <a:tailEnd/>
          </a:ln>
        </p:spPr>
      </p:pic>
    </p:spTree>
    <p:extLst>
      <p:ext uri="{BB962C8B-B14F-4D97-AF65-F5344CB8AC3E}">
        <p14:creationId xmlns:p14="http://schemas.microsoft.com/office/powerpoint/2010/main" xmlns="" val="2917626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u="sng" dirty="0" smtClean="0"/>
              <a:t>Estimated Cost of each Kitchen Garden</a:t>
            </a:r>
            <a:endParaRPr lang="en-US" sz="3600" dirty="0"/>
          </a:p>
        </p:txBody>
      </p:sp>
      <p:graphicFrame>
        <p:nvGraphicFramePr>
          <p:cNvPr id="4" name="Table 3"/>
          <p:cNvGraphicFramePr>
            <a:graphicFrameLocks noGrp="1"/>
          </p:cNvGraphicFramePr>
          <p:nvPr/>
        </p:nvGraphicFramePr>
        <p:xfrm>
          <a:off x="500034" y="1571613"/>
          <a:ext cx="8143932" cy="4634167"/>
        </p:xfrm>
        <a:graphic>
          <a:graphicData uri="http://schemas.openxmlformats.org/drawingml/2006/table">
            <a:tbl>
              <a:tblPr>
                <a:tableStyleId>{C4B1156A-380E-4F78-BDF5-A606A8083BF9}</a:tableStyleId>
              </a:tblPr>
              <a:tblGrid>
                <a:gridCol w="642942"/>
                <a:gridCol w="3139534"/>
                <a:gridCol w="2575506"/>
                <a:gridCol w="1785950"/>
              </a:tblGrid>
              <a:tr h="704175">
                <a:tc>
                  <a:txBody>
                    <a:bodyPr/>
                    <a:lstStyle/>
                    <a:p>
                      <a:pPr marL="0" marR="0" algn="ctr">
                        <a:lnSpc>
                          <a:spcPct val="250000"/>
                        </a:lnSpc>
                        <a:spcBef>
                          <a:spcPts val="0"/>
                        </a:spcBef>
                        <a:spcAft>
                          <a:spcPts val="0"/>
                        </a:spcAft>
                      </a:pPr>
                      <a:r>
                        <a:rPr lang="en-IN" sz="1800" dirty="0"/>
                        <a:t>1.</a:t>
                      </a:r>
                      <a:endParaRPr lang="en-US" sz="1800" dirty="0">
                        <a:latin typeface="Calibri"/>
                        <a:ea typeface="Calibri"/>
                        <a:cs typeface="Vrinda"/>
                      </a:endParaRPr>
                    </a:p>
                  </a:txBody>
                  <a:tcPr marL="57220" marR="57220" marT="0" marB="0" anchor="ctr" anchorCtr="1"/>
                </a:tc>
                <a:tc gridSpan="2">
                  <a:txBody>
                    <a:bodyPr/>
                    <a:lstStyle/>
                    <a:p>
                      <a:pPr marL="0" marR="0" algn="ctr">
                        <a:lnSpc>
                          <a:spcPct val="250000"/>
                        </a:lnSpc>
                        <a:spcBef>
                          <a:spcPts val="0"/>
                        </a:spcBef>
                        <a:spcAft>
                          <a:spcPts val="0"/>
                        </a:spcAft>
                      </a:pPr>
                      <a:r>
                        <a:rPr lang="en-IN" sz="1800" dirty="0"/>
                        <a:t>For the preparation of land two labour @ Rs. 350 each</a:t>
                      </a:r>
                      <a:endParaRPr lang="en-US" sz="1800" dirty="0">
                        <a:latin typeface="Calibri"/>
                        <a:ea typeface="Calibri"/>
                        <a:cs typeface="Vrinda"/>
                      </a:endParaRPr>
                    </a:p>
                  </a:txBody>
                  <a:tcPr marL="57220" marR="57220" marT="0" marB="0" anchor="ctr" anchorCtr="1"/>
                </a:tc>
                <a:tc hMerge="1">
                  <a:txBody>
                    <a:bodyPr/>
                    <a:lstStyle/>
                    <a:p>
                      <a:endParaRPr lang="en-US"/>
                    </a:p>
                  </a:txBody>
                  <a:tcPr/>
                </a:tc>
                <a:tc>
                  <a:txBody>
                    <a:bodyPr/>
                    <a:lstStyle/>
                    <a:p>
                      <a:pPr marL="0" marR="0" algn="ctr">
                        <a:lnSpc>
                          <a:spcPct val="250000"/>
                        </a:lnSpc>
                        <a:spcBef>
                          <a:spcPts val="0"/>
                        </a:spcBef>
                        <a:spcAft>
                          <a:spcPts val="0"/>
                        </a:spcAft>
                      </a:pPr>
                      <a:r>
                        <a:rPr lang="en-IN" sz="1800"/>
                        <a:t>Rs. 700/-</a:t>
                      </a:r>
                      <a:endParaRPr lang="en-US" sz="1800">
                        <a:latin typeface="Calibri"/>
                        <a:ea typeface="Calibri"/>
                        <a:cs typeface="Vrinda"/>
                      </a:endParaRPr>
                    </a:p>
                  </a:txBody>
                  <a:tcPr marL="57220" marR="57220" marT="0" marB="0" anchor="ctr" anchorCtr="1"/>
                </a:tc>
              </a:tr>
              <a:tr h="581708">
                <a:tc rowSpan="2">
                  <a:txBody>
                    <a:bodyPr/>
                    <a:lstStyle/>
                    <a:p>
                      <a:pPr marL="0" marR="0" algn="ctr">
                        <a:lnSpc>
                          <a:spcPct val="250000"/>
                        </a:lnSpc>
                        <a:spcBef>
                          <a:spcPts val="0"/>
                        </a:spcBef>
                        <a:spcAft>
                          <a:spcPts val="0"/>
                        </a:spcAft>
                      </a:pPr>
                      <a:r>
                        <a:rPr lang="en-IN" sz="1800"/>
                        <a:t>2.</a:t>
                      </a:r>
                      <a:endParaRPr lang="en-US" sz="1800">
                        <a:latin typeface="Calibri"/>
                        <a:ea typeface="Calibri"/>
                        <a:cs typeface="Vrinda"/>
                      </a:endParaRPr>
                    </a:p>
                  </a:txBody>
                  <a:tcPr marL="57220" marR="57220" marT="0" marB="0" anchor="ctr" anchorCtr="1"/>
                </a:tc>
                <a:tc rowSpan="2">
                  <a:txBody>
                    <a:bodyPr/>
                    <a:lstStyle/>
                    <a:p>
                      <a:pPr marL="0" marR="0" algn="ctr">
                        <a:lnSpc>
                          <a:spcPct val="250000"/>
                        </a:lnSpc>
                        <a:spcBef>
                          <a:spcPts val="0"/>
                        </a:spcBef>
                        <a:spcAft>
                          <a:spcPts val="0"/>
                        </a:spcAft>
                      </a:pPr>
                      <a:r>
                        <a:rPr lang="en-IN" sz="1800" dirty="0"/>
                        <a:t>Fencing</a:t>
                      </a:r>
                      <a:endParaRPr lang="en-US" sz="1800" dirty="0">
                        <a:latin typeface="Calibri"/>
                        <a:ea typeface="Calibri"/>
                        <a:cs typeface="Vrinda"/>
                      </a:endParaRPr>
                    </a:p>
                  </a:txBody>
                  <a:tcPr marL="57220" marR="57220" marT="0" marB="0" anchor="ctr" anchorCtr="1"/>
                </a:tc>
                <a:tc>
                  <a:txBody>
                    <a:bodyPr/>
                    <a:lstStyle/>
                    <a:p>
                      <a:pPr marL="342900" marR="0" lvl="0" indent="-342900" algn="ctr">
                        <a:lnSpc>
                          <a:spcPct val="250000"/>
                        </a:lnSpc>
                        <a:spcBef>
                          <a:spcPts val="0"/>
                        </a:spcBef>
                        <a:spcAft>
                          <a:spcPts val="0"/>
                        </a:spcAft>
                        <a:buFont typeface="+mj-lt"/>
                        <a:buAutoNum type="alphaLcParenBoth"/>
                      </a:pPr>
                      <a:r>
                        <a:rPr lang="en-IN" sz="1800"/>
                        <a:t>Materials</a:t>
                      </a:r>
                      <a:endParaRPr lang="en-US" sz="1800">
                        <a:latin typeface="Calibri"/>
                        <a:ea typeface="Calibri"/>
                        <a:cs typeface="Vrinda"/>
                      </a:endParaRPr>
                    </a:p>
                  </a:txBody>
                  <a:tcPr marL="57220" marR="57220" marT="0" marB="0" anchor="ctr" anchorCtr="1"/>
                </a:tc>
                <a:tc>
                  <a:txBody>
                    <a:bodyPr/>
                    <a:lstStyle/>
                    <a:p>
                      <a:pPr marL="0" marR="0" algn="ctr">
                        <a:lnSpc>
                          <a:spcPct val="250000"/>
                        </a:lnSpc>
                        <a:spcBef>
                          <a:spcPts val="0"/>
                        </a:spcBef>
                        <a:spcAft>
                          <a:spcPts val="0"/>
                        </a:spcAft>
                      </a:pPr>
                      <a:r>
                        <a:rPr lang="en-IN" sz="1800"/>
                        <a:t>Rs. 1000/-</a:t>
                      </a:r>
                      <a:endParaRPr lang="en-US" sz="1800">
                        <a:latin typeface="Calibri"/>
                        <a:ea typeface="Calibri"/>
                        <a:cs typeface="Vrinda"/>
                      </a:endParaRPr>
                    </a:p>
                  </a:txBody>
                  <a:tcPr marL="57220" marR="57220" marT="0" marB="0" anchor="ctr" anchorCtr="1"/>
                </a:tc>
              </a:tr>
              <a:tr h="520475">
                <a:tc vMerge="1">
                  <a:txBody>
                    <a:bodyPr/>
                    <a:lstStyle/>
                    <a:p>
                      <a:endParaRPr lang="en-US"/>
                    </a:p>
                  </a:txBody>
                  <a:tcPr/>
                </a:tc>
                <a:tc vMerge="1">
                  <a:txBody>
                    <a:bodyPr/>
                    <a:lstStyle/>
                    <a:p>
                      <a:endParaRPr lang="en-US"/>
                    </a:p>
                  </a:txBody>
                  <a:tcPr/>
                </a:tc>
                <a:tc>
                  <a:txBody>
                    <a:bodyPr/>
                    <a:lstStyle/>
                    <a:p>
                      <a:pPr marL="342900" marR="0" lvl="0" indent="-342900" algn="ctr">
                        <a:lnSpc>
                          <a:spcPct val="250000"/>
                        </a:lnSpc>
                        <a:spcBef>
                          <a:spcPts val="0"/>
                        </a:spcBef>
                        <a:spcAft>
                          <a:spcPts val="0"/>
                        </a:spcAft>
                        <a:buFont typeface="+mj-lt"/>
                        <a:buAutoNum type="alphaLcParenBoth"/>
                      </a:pPr>
                      <a:r>
                        <a:rPr lang="en-IN" sz="1800" dirty="0"/>
                        <a:t>Labour</a:t>
                      </a:r>
                      <a:endParaRPr lang="en-US" sz="1800" dirty="0">
                        <a:latin typeface="Calibri"/>
                        <a:ea typeface="Calibri"/>
                        <a:cs typeface="Vrinda"/>
                      </a:endParaRPr>
                    </a:p>
                  </a:txBody>
                  <a:tcPr marL="57220" marR="57220" marT="0" marB="0" anchor="ctr" anchorCtr="1"/>
                </a:tc>
                <a:tc>
                  <a:txBody>
                    <a:bodyPr/>
                    <a:lstStyle/>
                    <a:p>
                      <a:pPr marL="0" marR="0" algn="ctr">
                        <a:lnSpc>
                          <a:spcPct val="250000"/>
                        </a:lnSpc>
                        <a:spcBef>
                          <a:spcPts val="0"/>
                        </a:spcBef>
                        <a:spcAft>
                          <a:spcPts val="0"/>
                        </a:spcAft>
                      </a:pPr>
                      <a:r>
                        <a:rPr lang="en-IN" sz="1800"/>
                        <a:t>Rs. 700/-</a:t>
                      </a:r>
                      <a:endParaRPr lang="en-US" sz="1800">
                        <a:latin typeface="Calibri"/>
                        <a:ea typeface="Calibri"/>
                        <a:cs typeface="Vrinda"/>
                      </a:endParaRPr>
                    </a:p>
                  </a:txBody>
                  <a:tcPr marL="57220" marR="57220" marT="0" marB="0" anchor="ctr" anchorCtr="1"/>
                </a:tc>
              </a:tr>
              <a:tr h="704175">
                <a:tc>
                  <a:txBody>
                    <a:bodyPr/>
                    <a:lstStyle/>
                    <a:p>
                      <a:pPr marL="0" marR="0" algn="ctr">
                        <a:lnSpc>
                          <a:spcPct val="250000"/>
                        </a:lnSpc>
                        <a:spcBef>
                          <a:spcPts val="0"/>
                        </a:spcBef>
                        <a:spcAft>
                          <a:spcPts val="0"/>
                        </a:spcAft>
                      </a:pPr>
                      <a:r>
                        <a:rPr lang="en-IN" sz="1800"/>
                        <a:t>3.</a:t>
                      </a:r>
                      <a:endParaRPr lang="en-US" sz="1800">
                        <a:latin typeface="Calibri"/>
                        <a:ea typeface="Calibri"/>
                        <a:cs typeface="Vrinda"/>
                      </a:endParaRPr>
                    </a:p>
                  </a:txBody>
                  <a:tcPr marL="57220" marR="57220" marT="0" marB="0" anchor="ctr" anchorCtr="1"/>
                </a:tc>
                <a:tc gridSpan="2">
                  <a:txBody>
                    <a:bodyPr/>
                    <a:lstStyle/>
                    <a:p>
                      <a:pPr marL="0" marR="0" algn="ctr">
                        <a:lnSpc>
                          <a:spcPct val="250000"/>
                        </a:lnSpc>
                        <a:spcBef>
                          <a:spcPts val="0"/>
                        </a:spcBef>
                        <a:spcAft>
                          <a:spcPts val="0"/>
                        </a:spcAft>
                      </a:pPr>
                      <a:r>
                        <a:rPr lang="en-IN" sz="1800" dirty="0"/>
                        <a:t>Purchase of saplings, water pipe, manure, spade etc</a:t>
                      </a:r>
                      <a:endParaRPr lang="en-US" sz="1800" dirty="0">
                        <a:latin typeface="Calibri"/>
                        <a:ea typeface="Calibri"/>
                        <a:cs typeface="Vrinda"/>
                      </a:endParaRPr>
                    </a:p>
                  </a:txBody>
                  <a:tcPr marL="57220" marR="57220" marT="0" marB="0" anchor="ctr" anchorCtr="1"/>
                </a:tc>
                <a:tc hMerge="1">
                  <a:txBody>
                    <a:bodyPr/>
                    <a:lstStyle/>
                    <a:p>
                      <a:endParaRPr lang="en-US"/>
                    </a:p>
                  </a:txBody>
                  <a:tcPr/>
                </a:tc>
                <a:tc>
                  <a:txBody>
                    <a:bodyPr/>
                    <a:lstStyle/>
                    <a:p>
                      <a:pPr marL="0" marR="0" algn="ctr">
                        <a:lnSpc>
                          <a:spcPct val="250000"/>
                        </a:lnSpc>
                        <a:spcBef>
                          <a:spcPts val="0"/>
                        </a:spcBef>
                        <a:spcAft>
                          <a:spcPts val="0"/>
                        </a:spcAft>
                      </a:pPr>
                      <a:r>
                        <a:rPr lang="en-IN" sz="1800"/>
                        <a:t>Rs. 1500/-</a:t>
                      </a:r>
                      <a:endParaRPr lang="en-US" sz="1800">
                        <a:latin typeface="Calibri"/>
                        <a:ea typeface="Calibri"/>
                        <a:cs typeface="Vrinda"/>
                      </a:endParaRPr>
                    </a:p>
                  </a:txBody>
                  <a:tcPr marL="57220" marR="57220" marT="0" marB="0" anchor="ctr" anchorCtr="1"/>
                </a:tc>
              </a:tr>
              <a:tr h="1150042">
                <a:tc>
                  <a:txBody>
                    <a:bodyPr/>
                    <a:lstStyle/>
                    <a:p>
                      <a:pPr marL="0" marR="0" algn="ctr">
                        <a:lnSpc>
                          <a:spcPct val="250000"/>
                        </a:lnSpc>
                        <a:spcBef>
                          <a:spcPts val="0"/>
                        </a:spcBef>
                        <a:spcAft>
                          <a:spcPts val="0"/>
                        </a:spcAft>
                      </a:pPr>
                      <a:r>
                        <a:rPr lang="en-IN" sz="1800"/>
                        <a:t>4.</a:t>
                      </a:r>
                      <a:endParaRPr lang="en-US" sz="1800">
                        <a:latin typeface="Calibri"/>
                        <a:ea typeface="Calibri"/>
                        <a:cs typeface="Vrinda"/>
                      </a:endParaRPr>
                    </a:p>
                  </a:txBody>
                  <a:tcPr marL="57220" marR="57220" marT="0" marB="0" anchor="ctr" anchorCtr="1"/>
                </a:tc>
                <a:tc gridSpan="2">
                  <a:txBody>
                    <a:bodyPr/>
                    <a:lstStyle/>
                    <a:p>
                      <a:pPr marL="0" marR="0" algn="ctr">
                        <a:lnSpc>
                          <a:spcPct val="150000"/>
                        </a:lnSpc>
                        <a:spcBef>
                          <a:spcPts val="0"/>
                        </a:spcBef>
                        <a:spcAft>
                          <a:spcPts val="0"/>
                        </a:spcAft>
                      </a:pPr>
                      <a:r>
                        <a:rPr lang="en-IN" sz="1800" dirty="0" smtClean="0"/>
                        <a:t>Maintenance</a:t>
                      </a:r>
                    </a:p>
                    <a:p>
                      <a:pPr marL="0" marR="0" algn="ctr">
                        <a:lnSpc>
                          <a:spcPct val="150000"/>
                        </a:lnSpc>
                        <a:spcBef>
                          <a:spcPts val="0"/>
                        </a:spcBef>
                        <a:spcAft>
                          <a:spcPts val="0"/>
                        </a:spcAft>
                      </a:pPr>
                      <a:r>
                        <a:rPr lang="en-IN" sz="1800" dirty="0" smtClean="0"/>
                        <a:t>(Watering</a:t>
                      </a:r>
                      <a:r>
                        <a:rPr lang="en-IN" sz="1800" dirty="0"/>
                        <a:t>, repairing of fencing, removing weeds etc)</a:t>
                      </a:r>
                      <a:endParaRPr lang="en-US" sz="1800" dirty="0">
                        <a:latin typeface="Calibri"/>
                        <a:ea typeface="Calibri"/>
                        <a:cs typeface="Vrinda"/>
                      </a:endParaRPr>
                    </a:p>
                  </a:txBody>
                  <a:tcPr marL="57220" marR="57220" marT="0" marB="0" anchor="ctr" anchorCtr="1"/>
                </a:tc>
                <a:tc hMerge="1">
                  <a:txBody>
                    <a:bodyPr/>
                    <a:lstStyle/>
                    <a:p>
                      <a:endParaRPr lang="en-US"/>
                    </a:p>
                  </a:txBody>
                  <a:tcPr/>
                </a:tc>
                <a:tc>
                  <a:txBody>
                    <a:bodyPr/>
                    <a:lstStyle/>
                    <a:p>
                      <a:pPr marL="0" marR="0" algn="ctr">
                        <a:lnSpc>
                          <a:spcPct val="250000"/>
                        </a:lnSpc>
                        <a:spcBef>
                          <a:spcPts val="0"/>
                        </a:spcBef>
                        <a:spcAft>
                          <a:spcPts val="0"/>
                        </a:spcAft>
                      </a:pPr>
                      <a:r>
                        <a:rPr lang="en-IN" sz="1800" dirty="0"/>
                        <a:t>Rs. 1100/-</a:t>
                      </a:r>
                      <a:endParaRPr lang="en-US" sz="1800" dirty="0">
                        <a:latin typeface="Calibri"/>
                        <a:ea typeface="Calibri"/>
                        <a:cs typeface="Vrinda"/>
                      </a:endParaRPr>
                    </a:p>
                  </a:txBody>
                  <a:tcPr marL="57220" marR="57220" marT="0" marB="0" anchor="ctr" anchorCtr="1"/>
                </a:tc>
              </a:tr>
              <a:tr h="704175">
                <a:tc>
                  <a:txBody>
                    <a:bodyPr/>
                    <a:lstStyle/>
                    <a:p>
                      <a:pPr marL="0" marR="0" algn="ctr">
                        <a:lnSpc>
                          <a:spcPct val="250000"/>
                        </a:lnSpc>
                        <a:spcBef>
                          <a:spcPts val="0"/>
                        </a:spcBef>
                        <a:spcAft>
                          <a:spcPts val="0"/>
                        </a:spcAft>
                      </a:pPr>
                      <a:endParaRPr lang="en-IN" sz="1800">
                        <a:latin typeface="Times New Roman"/>
                        <a:ea typeface="Calibri"/>
                        <a:cs typeface="Vrinda"/>
                      </a:endParaRPr>
                    </a:p>
                  </a:txBody>
                  <a:tcPr marL="57220" marR="57220" marT="0" marB="0" anchor="ctr" anchorCtr="1"/>
                </a:tc>
                <a:tc gridSpan="2">
                  <a:txBody>
                    <a:bodyPr/>
                    <a:lstStyle/>
                    <a:p>
                      <a:pPr marL="0" marR="0" algn="ctr">
                        <a:lnSpc>
                          <a:spcPct val="250000"/>
                        </a:lnSpc>
                        <a:spcBef>
                          <a:spcPts val="0"/>
                        </a:spcBef>
                        <a:spcAft>
                          <a:spcPts val="0"/>
                        </a:spcAft>
                      </a:pPr>
                      <a:r>
                        <a:rPr lang="en-IN" sz="1800" dirty="0"/>
                        <a:t>Total</a:t>
                      </a:r>
                      <a:endParaRPr lang="en-US" sz="1800" dirty="0">
                        <a:latin typeface="Calibri"/>
                        <a:ea typeface="Calibri"/>
                        <a:cs typeface="Vrinda"/>
                      </a:endParaRPr>
                    </a:p>
                  </a:txBody>
                  <a:tcPr marL="57220" marR="57220" marT="0" marB="0" anchor="ctr" anchorCtr="1"/>
                </a:tc>
                <a:tc hMerge="1">
                  <a:txBody>
                    <a:bodyPr/>
                    <a:lstStyle/>
                    <a:p>
                      <a:endParaRPr lang="en-US"/>
                    </a:p>
                  </a:txBody>
                  <a:tcPr/>
                </a:tc>
                <a:tc>
                  <a:txBody>
                    <a:bodyPr/>
                    <a:lstStyle/>
                    <a:p>
                      <a:pPr marL="0" marR="0" algn="ctr">
                        <a:lnSpc>
                          <a:spcPct val="250000"/>
                        </a:lnSpc>
                        <a:spcBef>
                          <a:spcPts val="0"/>
                        </a:spcBef>
                        <a:spcAft>
                          <a:spcPts val="0"/>
                        </a:spcAft>
                      </a:pPr>
                      <a:r>
                        <a:rPr lang="en-IN" sz="1800" dirty="0"/>
                        <a:t>Rs. 5000/-</a:t>
                      </a:r>
                      <a:endParaRPr lang="en-US" sz="1800" dirty="0">
                        <a:latin typeface="Calibri"/>
                        <a:ea typeface="Calibri"/>
                        <a:cs typeface="Vrinda"/>
                      </a:endParaRPr>
                    </a:p>
                  </a:txBody>
                  <a:tcPr marL="57220" marR="57220" marT="0" marB="0" anchor="ctr" anchorCtr="1"/>
                </a:tc>
              </a:tr>
            </a:tbl>
          </a:graphicData>
        </a:graphic>
      </p:graphicFrame>
      <p:sp>
        <p:nvSpPr>
          <p:cNvPr id="5" name="Left Arrow 4">
            <a:hlinkClick r:id="rId2" action="ppaction://hlinksldjump"/>
          </p:cNvPr>
          <p:cNvSpPr/>
          <p:nvPr/>
        </p:nvSpPr>
        <p:spPr>
          <a:xfrm>
            <a:off x="8572528" y="6500834"/>
            <a:ext cx="28575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2918"/>
          </a:xfrm>
        </p:spPr>
        <p:txBody>
          <a:bodyPr>
            <a:normAutofit/>
          </a:bodyPr>
          <a:lstStyle/>
          <a:p>
            <a:r>
              <a:rPr lang="en-US" sz="3600" dirty="0" smtClean="0"/>
              <a:t>Dining Hall:</a:t>
            </a:r>
            <a:endParaRPr lang="en-US" sz="3600" dirty="0"/>
          </a:p>
        </p:txBody>
      </p:sp>
      <p:graphicFrame>
        <p:nvGraphicFramePr>
          <p:cNvPr id="4" name="Table 3"/>
          <p:cNvGraphicFramePr>
            <a:graphicFrameLocks noGrp="1"/>
          </p:cNvGraphicFramePr>
          <p:nvPr/>
        </p:nvGraphicFramePr>
        <p:xfrm>
          <a:off x="500033" y="1214422"/>
          <a:ext cx="8001058" cy="3032760"/>
        </p:xfrm>
        <a:graphic>
          <a:graphicData uri="http://schemas.openxmlformats.org/drawingml/2006/table">
            <a:tbl>
              <a:tblPr firstRow="1" bandRow="1">
                <a:tableStyleId>{5C22544A-7EE6-4342-B048-85BDC9FD1C3A}</a:tableStyleId>
              </a:tblPr>
              <a:tblGrid>
                <a:gridCol w="2000265"/>
                <a:gridCol w="2000265"/>
                <a:gridCol w="2437839"/>
                <a:gridCol w="1562689"/>
              </a:tblGrid>
              <a:tr h="370840">
                <a:tc>
                  <a:txBody>
                    <a:bodyPr/>
                    <a:lstStyle/>
                    <a:p>
                      <a:pPr algn="ctr"/>
                      <a:r>
                        <a:rPr lang="en-US" dirty="0" smtClean="0"/>
                        <a:t>Year</a:t>
                      </a:r>
                      <a:endParaRPr lang="en-US" dirty="0"/>
                    </a:p>
                  </a:txBody>
                  <a:tcPr/>
                </a:tc>
                <a:tc>
                  <a:txBody>
                    <a:bodyPr/>
                    <a:lstStyle/>
                    <a:p>
                      <a:pPr algn="ctr"/>
                      <a:r>
                        <a:rPr lang="en-US" dirty="0" smtClean="0"/>
                        <a:t>Primary </a:t>
                      </a:r>
                    </a:p>
                    <a:p>
                      <a:pPr algn="ctr"/>
                      <a:r>
                        <a:rPr lang="en-US" dirty="0" smtClean="0"/>
                        <a:t>@ Rs. 2.69</a:t>
                      </a:r>
                      <a:r>
                        <a:rPr lang="en-US" baseline="0" dirty="0" smtClean="0"/>
                        <a:t> </a:t>
                      </a:r>
                      <a:r>
                        <a:rPr lang="en-US" baseline="0" dirty="0" err="1" smtClean="0"/>
                        <a:t>lakh</a:t>
                      </a:r>
                      <a:endParaRPr lang="en-US" dirty="0"/>
                    </a:p>
                  </a:txBody>
                  <a:tcPr/>
                </a:tc>
                <a:tc>
                  <a:txBody>
                    <a:bodyPr/>
                    <a:lstStyle/>
                    <a:p>
                      <a:pPr algn="ctr"/>
                      <a:r>
                        <a:rPr lang="en-US" dirty="0" smtClean="0"/>
                        <a:t>Upper Primary </a:t>
                      </a:r>
                    </a:p>
                    <a:p>
                      <a:pPr algn="ctr"/>
                      <a:r>
                        <a:rPr lang="en-US" dirty="0" smtClean="0"/>
                        <a:t>@ Rs. 4.92</a:t>
                      </a:r>
                      <a:r>
                        <a:rPr lang="en-US" baseline="0" dirty="0" smtClean="0"/>
                        <a:t> </a:t>
                      </a:r>
                      <a:r>
                        <a:rPr lang="en-US" baseline="0" dirty="0" err="1" smtClean="0"/>
                        <a:t>lakh</a:t>
                      </a:r>
                      <a:endParaRPr lang="en-US" dirty="0"/>
                    </a:p>
                  </a:txBody>
                  <a:tcPr/>
                </a:tc>
                <a:tc>
                  <a:txBody>
                    <a:bodyPr/>
                    <a:lstStyle/>
                    <a:p>
                      <a:pPr algn="ctr"/>
                      <a:r>
                        <a:rPr lang="en-US" dirty="0" smtClean="0"/>
                        <a:t>TOTAL</a:t>
                      </a:r>
                      <a:endParaRPr lang="en-US" dirty="0"/>
                    </a:p>
                  </a:txBody>
                  <a:tcPr/>
                </a:tc>
              </a:tr>
              <a:tr h="370840">
                <a:tc>
                  <a:txBody>
                    <a:bodyPr/>
                    <a:lstStyle/>
                    <a:p>
                      <a:pPr algn="ctr"/>
                      <a:r>
                        <a:rPr lang="en-US" dirty="0" smtClean="0"/>
                        <a:t>2015-16</a:t>
                      </a:r>
                      <a:endParaRPr lang="en-US" dirty="0"/>
                    </a:p>
                  </a:txBody>
                  <a:tcPr/>
                </a:tc>
                <a:tc>
                  <a:txBody>
                    <a:bodyPr/>
                    <a:lstStyle/>
                    <a:p>
                      <a:pPr algn="ctr"/>
                      <a:r>
                        <a:rPr lang="en-US" dirty="0" smtClean="0"/>
                        <a:t>805</a:t>
                      </a:r>
                      <a:endParaRPr lang="en-US" dirty="0"/>
                    </a:p>
                  </a:txBody>
                  <a:tcPr/>
                </a:tc>
                <a:tc>
                  <a:txBody>
                    <a:bodyPr/>
                    <a:lstStyle/>
                    <a:p>
                      <a:pPr algn="ctr"/>
                      <a:r>
                        <a:rPr lang="en-US" dirty="0" smtClean="0"/>
                        <a:t>164</a:t>
                      </a:r>
                      <a:endParaRPr lang="en-US" dirty="0"/>
                    </a:p>
                  </a:txBody>
                  <a:tcPr/>
                </a:tc>
                <a:tc>
                  <a:txBody>
                    <a:bodyPr/>
                    <a:lstStyle/>
                    <a:p>
                      <a:pPr algn="ctr"/>
                      <a:r>
                        <a:rPr lang="en-US" dirty="0" smtClean="0"/>
                        <a:t>969</a:t>
                      </a:r>
                      <a:endParaRPr lang="en-US" dirty="0"/>
                    </a:p>
                  </a:txBody>
                  <a:tcPr/>
                </a:tc>
              </a:tr>
              <a:tr h="370840">
                <a:tc>
                  <a:txBody>
                    <a:bodyPr/>
                    <a:lstStyle/>
                    <a:p>
                      <a:pPr algn="ctr"/>
                      <a:r>
                        <a:rPr lang="en-US" dirty="0" smtClean="0"/>
                        <a:t>2017-18</a:t>
                      </a:r>
                      <a:endParaRPr lang="en-US" dirty="0"/>
                    </a:p>
                  </a:txBody>
                  <a:tcPr/>
                </a:tc>
                <a:tc>
                  <a:txBody>
                    <a:bodyPr/>
                    <a:lstStyle/>
                    <a:p>
                      <a:pPr algn="ctr"/>
                      <a:r>
                        <a:rPr lang="en-US" dirty="0" smtClean="0"/>
                        <a:t>358</a:t>
                      </a:r>
                      <a:endParaRPr lang="en-US" dirty="0"/>
                    </a:p>
                  </a:txBody>
                  <a:tcPr/>
                </a:tc>
                <a:tc>
                  <a:txBody>
                    <a:bodyPr/>
                    <a:lstStyle/>
                    <a:p>
                      <a:pPr algn="ctr"/>
                      <a:r>
                        <a:rPr lang="en-US" dirty="0" smtClean="0"/>
                        <a:t>73</a:t>
                      </a:r>
                      <a:endParaRPr lang="en-US" dirty="0"/>
                    </a:p>
                  </a:txBody>
                  <a:tcPr/>
                </a:tc>
                <a:tc>
                  <a:txBody>
                    <a:bodyPr/>
                    <a:lstStyle/>
                    <a:p>
                      <a:pPr algn="ctr"/>
                      <a:r>
                        <a:rPr lang="en-US" dirty="0" smtClean="0"/>
                        <a:t>431</a:t>
                      </a:r>
                      <a:endParaRPr lang="en-US" dirty="0"/>
                    </a:p>
                  </a:txBody>
                  <a:tcPr/>
                </a:tc>
              </a:tr>
              <a:tr h="370840">
                <a:tc>
                  <a:txBody>
                    <a:bodyPr/>
                    <a:lstStyle/>
                    <a:p>
                      <a:pPr algn="ctr"/>
                      <a:r>
                        <a:rPr lang="en-US" dirty="0" smtClean="0"/>
                        <a:t>2018-19 </a:t>
                      </a:r>
                    </a:p>
                    <a:p>
                      <a:pPr algn="ctr"/>
                      <a:r>
                        <a:rPr lang="en-US" dirty="0" smtClean="0"/>
                        <a:t>(MDM Budget)</a:t>
                      </a:r>
                      <a:endParaRPr lang="en-US" dirty="0"/>
                    </a:p>
                  </a:txBody>
                  <a:tcPr/>
                </a:tc>
                <a:tc>
                  <a:txBody>
                    <a:bodyPr/>
                    <a:lstStyle/>
                    <a:p>
                      <a:pPr algn="ctr"/>
                      <a:r>
                        <a:rPr lang="en-US" dirty="0" smtClean="0"/>
                        <a:t>331</a:t>
                      </a:r>
                      <a:endParaRPr lang="en-US" dirty="0"/>
                    </a:p>
                  </a:txBody>
                  <a:tcPr/>
                </a:tc>
                <a:tc>
                  <a:txBody>
                    <a:bodyPr/>
                    <a:lstStyle/>
                    <a:p>
                      <a:pPr algn="ctr"/>
                      <a:r>
                        <a:rPr lang="en-US" dirty="0" smtClean="0"/>
                        <a:t>361</a:t>
                      </a:r>
                      <a:endParaRPr lang="en-US" dirty="0"/>
                    </a:p>
                  </a:txBody>
                  <a:tcPr/>
                </a:tc>
                <a:tc>
                  <a:txBody>
                    <a:bodyPr/>
                    <a:lstStyle/>
                    <a:p>
                      <a:pPr algn="ctr"/>
                      <a:r>
                        <a:rPr lang="en-US" dirty="0" smtClean="0"/>
                        <a:t>692</a:t>
                      </a:r>
                      <a:endParaRPr lang="en-US" dirty="0"/>
                    </a:p>
                  </a:txBody>
                  <a:tcPr/>
                </a:tc>
              </a:tr>
              <a:tr h="370840">
                <a:tc>
                  <a:txBody>
                    <a:bodyPr/>
                    <a:lstStyle/>
                    <a:p>
                      <a:pPr algn="ctr"/>
                      <a:r>
                        <a:rPr lang="en-US" dirty="0" smtClean="0"/>
                        <a:t>2018-19 </a:t>
                      </a:r>
                    </a:p>
                    <a:p>
                      <a:pPr algn="ctr"/>
                      <a:r>
                        <a:rPr lang="en-US" dirty="0" smtClean="0"/>
                        <a:t>(SED Budget)</a:t>
                      </a:r>
                      <a:endParaRPr lang="en-US" dirty="0"/>
                    </a:p>
                  </a:txBody>
                  <a:tcPr/>
                </a:tc>
                <a:tc>
                  <a:txBody>
                    <a:bodyPr/>
                    <a:lstStyle/>
                    <a:p>
                      <a:pPr algn="ctr"/>
                      <a:r>
                        <a:rPr lang="en-US" dirty="0" smtClean="0"/>
                        <a:t>4647</a:t>
                      </a:r>
                      <a:endParaRPr lang="en-US" dirty="0"/>
                    </a:p>
                  </a:txBody>
                  <a:tcPr/>
                </a:tc>
                <a:tc>
                  <a:txBody>
                    <a:bodyPr/>
                    <a:lstStyle/>
                    <a:p>
                      <a:pPr algn="ctr"/>
                      <a:r>
                        <a:rPr lang="en-US" dirty="0" smtClean="0"/>
                        <a:t>1524</a:t>
                      </a:r>
                      <a:endParaRPr lang="en-US" dirty="0"/>
                    </a:p>
                  </a:txBody>
                  <a:tcPr/>
                </a:tc>
                <a:tc>
                  <a:txBody>
                    <a:bodyPr/>
                    <a:lstStyle/>
                    <a:p>
                      <a:pPr algn="ctr"/>
                      <a:r>
                        <a:rPr lang="en-US" dirty="0" smtClean="0"/>
                        <a:t>6171</a:t>
                      </a:r>
                      <a:endParaRPr lang="en-US" dirty="0"/>
                    </a:p>
                  </a:txBody>
                  <a:tcPr/>
                </a:tc>
              </a:tr>
              <a:tr h="370840">
                <a:tc>
                  <a:txBody>
                    <a:bodyPr/>
                    <a:lstStyle/>
                    <a:p>
                      <a:pPr algn="ctr"/>
                      <a:r>
                        <a:rPr lang="en-US" dirty="0" smtClean="0"/>
                        <a:t>TOTAL</a:t>
                      </a:r>
                      <a:endParaRPr lang="en-US" dirty="0"/>
                    </a:p>
                  </a:txBody>
                  <a:tcPr/>
                </a:tc>
                <a:tc>
                  <a:txBody>
                    <a:bodyPr/>
                    <a:lstStyle/>
                    <a:p>
                      <a:pPr algn="ctr"/>
                      <a:r>
                        <a:rPr lang="en-US" b="1" dirty="0" smtClean="0"/>
                        <a:t>6141</a:t>
                      </a:r>
                      <a:endParaRPr lang="en-US" b="1" dirty="0"/>
                    </a:p>
                  </a:txBody>
                  <a:tcPr/>
                </a:tc>
                <a:tc>
                  <a:txBody>
                    <a:bodyPr/>
                    <a:lstStyle/>
                    <a:p>
                      <a:pPr algn="ctr"/>
                      <a:r>
                        <a:rPr lang="en-US" b="1" dirty="0" smtClean="0"/>
                        <a:t>2122</a:t>
                      </a:r>
                      <a:endParaRPr lang="en-US" b="1" dirty="0"/>
                    </a:p>
                  </a:txBody>
                  <a:tcPr/>
                </a:tc>
                <a:tc>
                  <a:txBody>
                    <a:bodyPr/>
                    <a:lstStyle/>
                    <a:p>
                      <a:pPr algn="ctr"/>
                      <a:r>
                        <a:rPr lang="en-US" b="1" dirty="0" smtClean="0">
                          <a:solidFill>
                            <a:srgbClr val="006600"/>
                          </a:solidFill>
                        </a:rPr>
                        <a:t>8263</a:t>
                      </a:r>
                      <a:endParaRPr lang="en-US" b="1" dirty="0">
                        <a:solidFill>
                          <a:srgbClr val="006600"/>
                        </a:solidFill>
                      </a:endParaRPr>
                    </a:p>
                  </a:txBody>
                  <a:tcPr/>
                </a:tc>
              </a:tr>
            </a:tbl>
          </a:graphicData>
        </a:graphic>
      </p:graphicFrame>
      <p:sp>
        <p:nvSpPr>
          <p:cNvPr id="5" name="TextBox 4"/>
          <p:cNvSpPr txBox="1"/>
          <p:nvPr/>
        </p:nvSpPr>
        <p:spPr>
          <a:xfrm>
            <a:off x="428596" y="785794"/>
            <a:ext cx="3143272" cy="369332"/>
          </a:xfrm>
          <a:prstGeom prst="rect">
            <a:avLst/>
          </a:prstGeom>
          <a:noFill/>
        </p:spPr>
        <p:txBody>
          <a:bodyPr wrap="square" rtlCol="0">
            <a:spAutoFit/>
          </a:bodyPr>
          <a:lstStyle/>
          <a:p>
            <a:r>
              <a:rPr lang="en-US" b="1" dirty="0" smtClean="0"/>
              <a:t>A) So far Constructed:</a:t>
            </a:r>
            <a:endParaRPr lang="en-US" b="1" dirty="0"/>
          </a:p>
        </p:txBody>
      </p:sp>
      <p:sp>
        <p:nvSpPr>
          <p:cNvPr id="6" name="TextBox 5"/>
          <p:cNvSpPr txBox="1"/>
          <p:nvPr/>
        </p:nvSpPr>
        <p:spPr>
          <a:xfrm>
            <a:off x="428596" y="4357694"/>
            <a:ext cx="3143272" cy="369332"/>
          </a:xfrm>
          <a:prstGeom prst="rect">
            <a:avLst/>
          </a:prstGeom>
          <a:noFill/>
        </p:spPr>
        <p:txBody>
          <a:bodyPr wrap="square" rtlCol="0">
            <a:spAutoFit/>
          </a:bodyPr>
          <a:lstStyle/>
          <a:p>
            <a:r>
              <a:rPr lang="en-US" b="1" dirty="0" smtClean="0"/>
              <a:t>B) Proposal:</a:t>
            </a:r>
            <a:endParaRPr lang="en-US" b="1" dirty="0"/>
          </a:p>
        </p:txBody>
      </p:sp>
      <p:sp>
        <p:nvSpPr>
          <p:cNvPr id="8" name="Rectangle 7"/>
          <p:cNvSpPr/>
          <p:nvPr/>
        </p:nvSpPr>
        <p:spPr>
          <a:xfrm>
            <a:off x="1142976" y="5357826"/>
            <a:ext cx="142876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6004</a:t>
            </a:r>
            <a:endParaRPr lang="en-US" sz="3200" dirty="0"/>
          </a:p>
        </p:txBody>
      </p:sp>
      <p:cxnSp>
        <p:nvCxnSpPr>
          <p:cNvPr id="10" name="Elbow Connector 9"/>
          <p:cNvCxnSpPr>
            <a:stCxn id="8" idx="3"/>
          </p:cNvCxnSpPr>
          <p:nvPr/>
        </p:nvCxnSpPr>
        <p:spPr>
          <a:xfrm flipV="1">
            <a:off x="2571736" y="5000636"/>
            <a:ext cx="714380" cy="60722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8" idx="3"/>
          </p:cNvCxnSpPr>
          <p:nvPr/>
        </p:nvCxnSpPr>
        <p:spPr>
          <a:xfrm>
            <a:off x="2571736" y="5607859"/>
            <a:ext cx="714380" cy="60722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86116" y="4714884"/>
            <a:ext cx="321471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Primary :  4531</a:t>
            </a:r>
            <a:endParaRPr lang="en-US" dirty="0"/>
          </a:p>
        </p:txBody>
      </p:sp>
      <p:sp>
        <p:nvSpPr>
          <p:cNvPr id="17" name="Rectangle 16"/>
          <p:cNvSpPr/>
          <p:nvPr/>
        </p:nvSpPr>
        <p:spPr>
          <a:xfrm>
            <a:off x="3286116" y="6000768"/>
            <a:ext cx="321471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Upper Primary : 1473</a:t>
            </a:r>
            <a:endParaRPr lang="en-US" dirty="0"/>
          </a:p>
        </p:txBody>
      </p:sp>
      <p:sp>
        <p:nvSpPr>
          <p:cNvPr id="18" name="Left Arrow 17">
            <a:hlinkClick r:id="rId2" action="ppaction://hlinksldjump"/>
          </p:cNvPr>
          <p:cNvSpPr/>
          <p:nvPr/>
        </p:nvSpPr>
        <p:spPr>
          <a:xfrm>
            <a:off x="8572528" y="6500834"/>
            <a:ext cx="28575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785794"/>
            <a:ext cx="8715436" cy="5078313"/>
          </a:xfrm>
          <a:prstGeom prst="rect">
            <a:avLst/>
          </a:prstGeom>
          <a:noFill/>
        </p:spPr>
        <p:txBody>
          <a:bodyPr wrap="square" rtlCol="0">
            <a:spAutoFit/>
          </a:bodyPr>
          <a:lstStyle/>
          <a:p>
            <a:pPr algn="just">
              <a:buFont typeface="Wingdings" pitchFamily="2" charset="2"/>
              <a:buChar char="ü"/>
            </a:pPr>
            <a:r>
              <a:rPr lang="en-US" b="1" dirty="0" smtClean="0">
                <a:latin typeface="Book Antiqua" pitchFamily="18" charset="0"/>
              </a:rPr>
              <a:t>Basic health cover for secondary and tertiary care up to Rs. 5 </a:t>
            </a:r>
            <a:r>
              <a:rPr lang="en-US" b="1" dirty="0" err="1" smtClean="0">
                <a:latin typeface="Book Antiqua" pitchFamily="18" charset="0"/>
              </a:rPr>
              <a:t>lakh</a:t>
            </a:r>
            <a:r>
              <a:rPr lang="en-US" b="1" dirty="0" smtClean="0">
                <a:latin typeface="Book Antiqua" pitchFamily="18" charset="0"/>
              </a:rPr>
              <a:t> per annum per family.</a:t>
            </a:r>
          </a:p>
          <a:p>
            <a:pPr algn="just"/>
            <a:endParaRPr lang="en-US" b="1" dirty="0" smtClean="0">
              <a:latin typeface="Book Antiqua" pitchFamily="18" charset="0"/>
            </a:endParaRPr>
          </a:p>
          <a:p>
            <a:pPr algn="just">
              <a:buFont typeface="Wingdings" pitchFamily="2" charset="2"/>
              <a:buChar char="ü"/>
            </a:pPr>
            <a:r>
              <a:rPr lang="en-US" b="1" dirty="0" smtClean="0">
                <a:latin typeface="Book Antiqua" pitchFamily="18" charset="0"/>
              </a:rPr>
              <a:t>Up to Rs 1.5 </a:t>
            </a:r>
            <a:r>
              <a:rPr lang="en-US" b="1" dirty="0" err="1" smtClean="0">
                <a:latin typeface="Book Antiqua" pitchFamily="18" charset="0"/>
              </a:rPr>
              <a:t>Lakh</a:t>
            </a:r>
            <a:r>
              <a:rPr lang="en-US" b="1" dirty="0" smtClean="0">
                <a:latin typeface="Book Antiqua" pitchFamily="18" charset="0"/>
              </a:rPr>
              <a:t> through Insurance Mode and beyond 1.5 </a:t>
            </a:r>
            <a:r>
              <a:rPr lang="en-US" b="1" dirty="0" err="1" smtClean="0">
                <a:latin typeface="Book Antiqua" pitchFamily="18" charset="0"/>
              </a:rPr>
              <a:t>lakh</a:t>
            </a:r>
            <a:r>
              <a:rPr lang="en-US" b="1" dirty="0" smtClean="0">
                <a:latin typeface="Book Antiqua" pitchFamily="18" charset="0"/>
              </a:rPr>
              <a:t> to 5 </a:t>
            </a:r>
            <a:r>
              <a:rPr lang="en-US" b="1" dirty="0" err="1" smtClean="0">
                <a:latin typeface="Book Antiqua" pitchFamily="18" charset="0"/>
              </a:rPr>
              <a:t>Lakh</a:t>
            </a:r>
            <a:r>
              <a:rPr lang="en-US" b="1" dirty="0" smtClean="0">
                <a:latin typeface="Book Antiqua" pitchFamily="18" charset="0"/>
              </a:rPr>
              <a:t> through Assurance Mode. Paperless, Cashless, Smart Card based.</a:t>
            </a:r>
          </a:p>
          <a:p>
            <a:pPr algn="just"/>
            <a:endParaRPr lang="en-US" b="1" dirty="0" smtClean="0">
              <a:latin typeface="Book Antiqua" pitchFamily="18" charset="0"/>
            </a:endParaRPr>
          </a:p>
          <a:p>
            <a:pPr algn="just">
              <a:buFont typeface="Wingdings" pitchFamily="2" charset="2"/>
              <a:buChar char="ü"/>
            </a:pPr>
            <a:r>
              <a:rPr lang="en-US" b="1" dirty="0" smtClean="0">
                <a:latin typeface="Book Antiqua" pitchFamily="18" charset="0"/>
              </a:rPr>
              <a:t>There is no cap on the family size and Parents from both the Spouse are included. All dependent physically challenged persons in the family are also covered.</a:t>
            </a:r>
          </a:p>
          <a:p>
            <a:pPr algn="just"/>
            <a:endParaRPr lang="en-US" b="1" dirty="0" smtClean="0">
              <a:latin typeface="Book Antiqua" pitchFamily="18" charset="0"/>
            </a:endParaRPr>
          </a:p>
          <a:p>
            <a:pPr algn="just">
              <a:buFont typeface="Wingdings" pitchFamily="2" charset="2"/>
              <a:buChar char="ü"/>
            </a:pPr>
            <a:r>
              <a:rPr lang="en-US" b="1" dirty="0" smtClean="0">
                <a:latin typeface="Book Antiqua" pitchFamily="18" charset="0"/>
              </a:rPr>
              <a:t>All pre-existing diseases are covered.</a:t>
            </a:r>
          </a:p>
          <a:p>
            <a:pPr algn="just"/>
            <a:endParaRPr lang="en-US" b="1" dirty="0" smtClean="0">
              <a:latin typeface="Book Antiqua" pitchFamily="18" charset="0"/>
            </a:endParaRPr>
          </a:p>
          <a:p>
            <a:pPr algn="just">
              <a:buFont typeface="Wingdings" pitchFamily="2" charset="2"/>
              <a:buChar char="ü"/>
            </a:pPr>
            <a:r>
              <a:rPr lang="en-US" b="1" dirty="0" smtClean="0">
                <a:latin typeface="Book Antiqua" pitchFamily="18" charset="0"/>
              </a:rPr>
              <a:t>The entire premium is borne by the State Government and no contribution from the beneficiary.</a:t>
            </a:r>
          </a:p>
          <a:p>
            <a:pPr algn="just"/>
            <a:endParaRPr lang="en-US" b="1" dirty="0" smtClean="0">
              <a:latin typeface="Book Antiqua" pitchFamily="18" charset="0"/>
            </a:endParaRPr>
          </a:p>
          <a:p>
            <a:pPr algn="just">
              <a:buFont typeface="Wingdings" pitchFamily="2" charset="2"/>
              <a:buChar char="ü"/>
            </a:pPr>
            <a:r>
              <a:rPr lang="en-US" b="1" dirty="0" smtClean="0">
                <a:latin typeface="Book Antiqua" pitchFamily="18" charset="0"/>
              </a:rPr>
              <a:t>Online </a:t>
            </a:r>
            <a:r>
              <a:rPr lang="en-US" b="1" dirty="0" err="1" smtClean="0">
                <a:latin typeface="Book Antiqua" pitchFamily="18" charset="0"/>
              </a:rPr>
              <a:t>Swathya</a:t>
            </a:r>
            <a:r>
              <a:rPr lang="en-US" b="1" dirty="0" smtClean="0">
                <a:latin typeface="Book Antiqua" pitchFamily="18" charset="0"/>
              </a:rPr>
              <a:t> </a:t>
            </a:r>
            <a:r>
              <a:rPr lang="en-US" b="1" dirty="0" err="1" smtClean="0">
                <a:latin typeface="Book Antiqua" pitchFamily="18" charset="0"/>
              </a:rPr>
              <a:t>Sathi</a:t>
            </a:r>
            <a:r>
              <a:rPr lang="en-US" b="1" dirty="0" smtClean="0">
                <a:latin typeface="Book Antiqua" pitchFamily="18" charset="0"/>
              </a:rPr>
              <a:t> Smart card is provided to each family on the day of Enrolment. Smart Card captures the details of the family members , Photographs, biometric, address, Mobile Number, SECC ID.</a:t>
            </a:r>
            <a:endParaRPr lang="en-US" dirty="0">
              <a:latin typeface="Book Antiqua" pitchFamily="18" charset="0"/>
            </a:endParaRPr>
          </a:p>
        </p:txBody>
      </p:sp>
      <p:sp>
        <p:nvSpPr>
          <p:cNvPr id="5" name="Left Arrow 4">
            <a:hlinkClick r:id="rId2" action="ppaction://hlinksldjump"/>
          </p:cNvPr>
          <p:cNvSpPr/>
          <p:nvPr/>
        </p:nvSpPr>
        <p:spPr>
          <a:xfrm>
            <a:off x="8572528" y="6500834"/>
            <a:ext cx="28575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71414"/>
            <a:ext cx="9144000" cy="428604"/>
          </a:xfrm>
        </p:spPr>
        <p:txBody>
          <a:bodyPr>
            <a:normAutofit fontScale="90000"/>
          </a:bodyPr>
          <a:lstStyle/>
          <a:p>
            <a:r>
              <a:rPr lang="en-US" sz="3200" dirty="0" smtClean="0">
                <a:solidFill>
                  <a:srgbClr val="0000FF"/>
                </a:solidFill>
              </a:rPr>
              <a:t>Features – </a:t>
            </a:r>
            <a:r>
              <a:rPr lang="en-US" sz="3200" dirty="0" err="1" smtClean="0">
                <a:solidFill>
                  <a:srgbClr val="0000FF"/>
                </a:solidFill>
              </a:rPr>
              <a:t>Swasthya</a:t>
            </a:r>
            <a:r>
              <a:rPr lang="en-US" sz="3200" dirty="0" smtClean="0">
                <a:solidFill>
                  <a:srgbClr val="0000FF"/>
                </a:solidFill>
              </a:rPr>
              <a:t> </a:t>
            </a:r>
            <a:r>
              <a:rPr lang="en-US" sz="3200" dirty="0" err="1" smtClean="0">
                <a:solidFill>
                  <a:srgbClr val="0000FF"/>
                </a:solidFill>
              </a:rPr>
              <a:t>Sathi</a:t>
            </a:r>
            <a:r>
              <a:rPr lang="en-US" sz="3200" dirty="0" smtClean="0">
                <a:solidFill>
                  <a:srgbClr val="0000FF"/>
                </a:solidFill>
              </a:rPr>
              <a:t> Scheme</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1462"/>
            <a:ext cx="9144000" cy="857232"/>
          </a:xfrm>
        </p:spPr>
        <p:txBody>
          <a:bodyPr>
            <a:normAutofit/>
          </a:bodyPr>
          <a:lstStyle/>
          <a:p>
            <a:r>
              <a:rPr lang="en-US" sz="2800" b="1" dirty="0">
                <a:solidFill>
                  <a:srgbClr val="0000FF"/>
                </a:solidFill>
              </a:rPr>
              <a:t>AMS – Reasons for not able to reach 100%</a:t>
            </a:r>
          </a:p>
        </p:txBody>
      </p:sp>
      <p:graphicFrame>
        <p:nvGraphicFramePr>
          <p:cNvPr id="8" name="Table 7"/>
          <p:cNvGraphicFramePr>
            <a:graphicFrameLocks noGrp="1"/>
          </p:cNvGraphicFramePr>
          <p:nvPr/>
        </p:nvGraphicFramePr>
        <p:xfrm>
          <a:off x="214282" y="782972"/>
          <a:ext cx="8643998" cy="5074920"/>
        </p:xfrm>
        <a:graphic>
          <a:graphicData uri="http://schemas.openxmlformats.org/drawingml/2006/table">
            <a:tbl>
              <a:tblPr firstRow="1" bandRow="1">
                <a:tableStyleId>{ED083AE6-46FA-4A59-8FB0-9F97EB10719F}</a:tableStyleId>
              </a:tblPr>
              <a:tblGrid>
                <a:gridCol w="8643998">
                  <a:extLst>
                    <a:ext uri="{9D8B030D-6E8A-4147-A177-3AD203B41FA5}">
                      <a16:colId xmlns:a16="http://schemas.microsoft.com/office/drawing/2014/main" xmlns="" val="20000"/>
                    </a:ext>
                  </a:extLst>
                </a:gridCol>
              </a:tblGrid>
              <a:tr h="370840">
                <a:tc>
                  <a:txBody>
                    <a:bodyPr/>
                    <a:lstStyle/>
                    <a:p>
                      <a:pPr algn="just">
                        <a:buFont typeface="Wingdings" pitchFamily="2" charset="2"/>
                        <a:buChar char="v"/>
                      </a:pPr>
                      <a:r>
                        <a:rPr lang="en-US" sz="1500" dirty="0">
                          <a:solidFill>
                            <a:srgbClr val="660066"/>
                          </a:solidFill>
                        </a:rPr>
                        <a:t>Server or SMS gateway or any other technical issue - </a:t>
                      </a:r>
                      <a:r>
                        <a:rPr lang="en-US" sz="1500" b="0" dirty="0">
                          <a:solidFill>
                            <a:srgbClr val="660066"/>
                          </a:solidFill>
                        </a:rPr>
                        <a:t>NIC and NICSI-DELHI have the responsibility of solving the technical issues regarding server for AMS. It takes time to solve if such technical issues arises at any point of time. </a:t>
                      </a:r>
                    </a:p>
                  </a:txBody>
                  <a:tcPr/>
                </a:tc>
                <a:extLst>
                  <a:ext uri="{0D108BD9-81ED-4DB2-BD59-A6C34878D82A}">
                    <a16:rowId xmlns:a16="http://schemas.microsoft.com/office/drawing/2014/main" xmlns="" val="10000"/>
                  </a:ext>
                </a:extLst>
              </a:tr>
              <a:tr h="370840">
                <a:tc>
                  <a:txBody>
                    <a:bodyPr/>
                    <a:lstStyle/>
                    <a:p>
                      <a:pPr algn="just">
                        <a:buFont typeface="Wingdings" pitchFamily="2" charset="2"/>
                        <a:buChar char="v"/>
                      </a:pPr>
                      <a:r>
                        <a:rPr lang="en-US" sz="1500" dirty="0">
                          <a:solidFill>
                            <a:srgbClr val="660066"/>
                          </a:solidFill>
                        </a:rPr>
                        <a:t> </a:t>
                      </a:r>
                      <a:r>
                        <a:rPr lang="en-US" sz="1500" b="1" dirty="0">
                          <a:solidFill>
                            <a:srgbClr val="660066"/>
                          </a:solidFill>
                        </a:rPr>
                        <a:t>HM/TIC absent </a:t>
                      </a:r>
                      <a:r>
                        <a:rPr lang="en-US" sz="1500" dirty="0">
                          <a:solidFill>
                            <a:srgbClr val="660066"/>
                          </a:solidFill>
                        </a:rPr>
                        <a:t>- In case of any absence of HM/TIC whose numbers are actually registered in the portal, the other registered user don’t bother to send SMS in place of them. </a:t>
                      </a:r>
                    </a:p>
                  </a:txBody>
                  <a:tcPr/>
                </a:tc>
                <a:extLst>
                  <a:ext uri="{0D108BD9-81ED-4DB2-BD59-A6C34878D82A}">
                    <a16:rowId xmlns:a16="http://schemas.microsoft.com/office/drawing/2014/main" xmlns="" val="10001"/>
                  </a:ext>
                </a:extLst>
              </a:tr>
              <a:tr h="370840">
                <a:tc>
                  <a:txBody>
                    <a:bodyPr/>
                    <a:lstStyle/>
                    <a:p>
                      <a:pPr algn="just">
                        <a:buFont typeface="Wingdings" pitchFamily="2" charset="2"/>
                        <a:buChar char="v"/>
                      </a:pPr>
                      <a:r>
                        <a:rPr lang="en-US" sz="1500" dirty="0">
                          <a:solidFill>
                            <a:srgbClr val="660066"/>
                          </a:solidFill>
                        </a:rPr>
                        <a:t> </a:t>
                      </a:r>
                      <a:r>
                        <a:rPr lang="en-US" sz="1500" b="1" dirty="0">
                          <a:solidFill>
                            <a:srgbClr val="660066"/>
                          </a:solidFill>
                        </a:rPr>
                        <a:t>Unwillingness of sending SMS </a:t>
                      </a:r>
                      <a:r>
                        <a:rPr lang="en-US" sz="1500" dirty="0">
                          <a:solidFill>
                            <a:srgbClr val="660066"/>
                          </a:solidFill>
                        </a:rPr>
                        <a:t>- Every HM/TIC are requested several times to send SMS from school or even convey the message from home regarding MDM in case of any untoward incident. But in majority of the cases it is not done.</a:t>
                      </a:r>
                    </a:p>
                  </a:txBody>
                  <a:tcPr/>
                </a:tc>
                <a:extLst>
                  <a:ext uri="{0D108BD9-81ED-4DB2-BD59-A6C34878D82A}">
                    <a16:rowId xmlns:a16="http://schemas.microsoft.com/office/drawing/2014/main" xmlns="" val="10002"/>
                  </a:ext>
                </a:extLst>
              </a:tr>
              <a:tr h="370840">
                <a:tc>
                  <a:txBody>
                    <a:bodyPr/>
                    <a:lstStyle/>
                    <a:p>
                      <a:pPr algn="just">
                        <a:buFont typeface="Wingdings" pitchFamily="2" charset="2"/>
                        <a:buChar char="v"/>
                      </a:pPr>
                      <a:r>
                        <a:rPr lang="en-US" sz="1500" dirty="0">
                          <a:solidFill>
                            <a:srgbClr val="660066"/>
                          </a:solidFill>
                        </a:rPr>
                        <a:t> </a:t>
                      </a:r>
                      <a:r>
                        <a:rPr lang="en-US" sz="1500" b="1" dirty="0">
                          <a:solidFill>
                            <a:srgbClr val="660066"/>
                          </a:solidFill>
                        </a:rPr>
                        <a:t>SSK / MSK school </a:t>
                      </a:r>
                      <a:r>
                        <a:rPr lang="en-US" sz="1500" dirty="0">
                          <a:solidFill>
                            <a:srgbClr val="660066"/>
                          </a:solidFill>
                        </a:rPr>
                        <a:t>- The teachers registered in this category of school couldn't send SMS in exact format which results into failure of accepting the data into the AMS portal.</a:t>
                      </a:r>
                    </a:p>
                  </a:txBody>
                  <a:tcPr/>
                </a:tc>
                <a:extLst>
                  <a:ext uri="{0D108BD9-81ED-4DB2-BD59-A6C34878D82A}">
                    <a16:rowId xmlns:a16="http://schemas.microsoft.com/office/drawing/2014/main" xmlns="" val="10003"/>
                  </a:ext>
                </a:extLst>
              </a:tr>
              <a:tr h="370840">
                <a:tc>
                  <a:txBody>
                    <a:bodyPr/>
                    <a:lstStyle/>
                    <a:p>
                      <a:pPr algn="just">
                        <a:buFont typeface="Wingdings" pitchFamily="2" charset="2"/>
                        <a:buChar char="v"/>
                      </a:pPr>
                      <a:r>
                        <a:rPr lang="en-US" sz="1500" dirty="0">
                          <a:solidFill>
                            <a:srgbClr val="660066"/>
                          </a:solidFill>
                        </a:rPr>
                        <a:t> </a:t>
                      </a:r>
                      <a:r>
                        <a:rPr lang="en-US" sz="1500" b="1" dirty="0">
                          <a:solidFill>
                            <a:srgbClr val="660066"/>
                          </a:solidFill>
                        </a:rPr>
                        <a:t>Zero enrolment School </a:t>
                      </a:r>
                      <a:r>
                        <a:rPr lang="en-US" sz="1500" dirty="0">
                          <a:solidFill>
                            <a:srgbClr val="660066"/>
                          </a:solidFill>
                        </a:rPr>
                        <a:t>- The Districts couldn't deactivate the schools as they show cause of starting the schools in the coming months which finally doesn't get deactivated.</a:t>
                      </a:r>
                    </a:p>
                  </a:txBody>
                  <a:tcPr/>
                </a:tc>
                <a:extLst>
                  <a:ext uri="{0D108BD9-81ED-4DB2-BD59-A6C34878D82A}">
                    <a16:rowId xmlns:a16="http://schemas.microsoft.com/office/drawing/2014/main" xmlns="" val="10004"/>
                  </a:ext>
                </a:extLst>
              </a:tr>
              <a:tr h="370840">
                <a:tc>
                  <a:txBody>
                    <a:bodyPr/>
                    <a:lstStyle/>
                    <a:p>
                      <a:pPr algn="just">
                        <a:buFont typeface="Wingdings" pitchFamily="2" charset="2"/>
                        <a:buChar char="v"/>
                      </a:pPr>
                      <a:r>
                        <a:rPr lang="en-US" sz="1500" b="1" dirty="0">
                          <a:solidFill>
                            <a:srgbClr val="660066"/>
                          </a:solidFill>
                        </a:rPr>
                        <a:t> Not running MDM (including local Holiday) </a:t>
                      </a:r>
                      <a:r>
                        <a:rPr lang="en-US" sz="1500" dirty="0">
                          <a:solidFill>
                            <a:srgbClr val="660066"/>
                          </a:solidFill>
                        </a:rPr>
                        <a:t>- In some pocket areas due to local holidays SMS is not being sent from such schools which hampers the AMS report at the end of the day.</a:t>
                      </a:r>
                    </a:p>
                  </a:txBody>
                  <a:tcPr/>
                </a:tc>
                <a:extLst>
                  <a:ext uri="{0D108BD9-81ED-4DB2-BD59-A6C34878D82A}">
                    <a16:rowId xmlns:a16="http://schemas.microsoft.com/office/drawing/2014/main" xmlns="" val="10005"/>
                  </a:ext>
                </a:extLst>
              </a:tr>
              <a:tr h="370840">
                <a:tc>
                  <a:txBody>
                    <a:bodyPr/>
                    <a:lstStyle/>
                    <a:p>
                      <a:pPr algn="just">
                        <a:buFont typeface="Wingdings" pitchFamily="2" charset="2"/>
                        <a:buChar char="v"/>
                      </a:pPr>
                      <a:r>
                        <a:rPr lang="en-US" sz="1500" dirty="0">
                          <a:solidFill>
                            <a:srgbClr val="660066"/>
                          </a:solidFill>
                        </a:rPr>
                        <a:t> </a:t>
                      </a:r>
                      <a:r>
                        <a:rPr lang="en-US" sz="1500" b="1" dirty="0">
                          <a:solidFill>
                            <a:srgbClr val="660066"/>
                          </a:solidFill>
                        </a:rPr>
                        <a:t>Zero Network coverage  zone </a:t>
                      </a:r>
                      <a:r>
                        <a:rPr lang="en-US" sz="1500" dirty="0">
                          <a:solidFill>
                            <a:srgbClr val="660066"/>
                          </a:solidFill>
                        </a:rPr>
                        <a:t>- There are some handful of areas (part of some blocks of </a:t>
                      </a:r>
                      <a:r>
                        <a:rPr lang="en-US" sz="1500" dirty="0" err="1">
                          <a:solidFill>
                            <a:srgbClr val="660066"/>
                          </a:solidFill>
                        </a:rPr>
                        <a:t>Sundarban</a:t>
                      </a:r>
                      <a:r>
                        <a:rPr lang="en-US" sz="1500" dirty="0">
                          <a:solidFill>
                            <a:srgbClr val="660066"/>
                          </a:solidFill>
                        </a:rPr>
                        <a:t> areas, Tea Garden areas, GTA) where there exist some network related issues for which the SMS sent at times fail to reach the server within time.</a:t>
                      </a:r>
                    </a:p>
                  </a:txBody>
                  <a:tcPr/>
                </a:tc>
                <a:extLst>
                  <a:ext uri="{0D108BD9-81ED-4DB2-BD59-A6C34878D82A}">
                    <a16:rowId xmlns:a16="http://schemas.microsoft.com/office/drawing/2014/main" xmlns="" val="10006"/>
                  </a:ext>
                </a:extLst>
              </a:tr>
              <a:tr h="370840">
                <a:tc>
                  <a:txBody>
                    <a:bodyPr/>
                    <a:lstStyle/>
                    <a:p>
                      <a:pPr algn="just">
                        <a:buFont typeface="Wingdings" pitchFamily="2" charset="2"/>
                        <a:buChar char="v"/>
                      </a:pPr>
                      <a:r>
                        <a:rPr lang="en-US" sz="1500" dirty="0">
                          <a:solidFill>
                            <a:srgbClr val="660066"/>
                          </a:solidFill>
                        </a:rPr>
                        <a:t> </a:t>
                      </a:r>
                      <a:r>
                        <a:rPr lang="en-US" sz="1500" b="1" dirty="0">
                          <a:solidFill>
                            <a:srgbClr val="660066"/>
                          </a:solidFill>
                        </a:rPr>
                        <a:t>Low enrolment Schools (less than 10) </a:t>
                      </a:r>
                      <a:r>
                        <a:rPr lang="en-US" sz="1500" dirty="0">
                          <a:solidFill>
                            <a:srgbClr val="660066"/>
                          </a:solidFill>
                        </a:rPr>
                        <a:t>- 879 schools have enrolment less than 10. Here MDM cannot be served due to less fund availability or they cannot be merged with other schools due to different reasons. </a:t>
                      </a:r>
                    </a:p>
                  </a:txBody>
                  <a:tcPr/>
                </a:tc>
                <a:extLst>
                  <a:ext uri="{0D108BD9-81ED-4DB2-BD59-A6C34878D82A}">
                    <a16:rowId xmlns:a16="http://schemas.microsoft.com/office/drawing/2014/main" xmlns="" val="10007"/>
                  </a:ext>
                </a:extLst>
              </a:tr>
            </a:tbl>
          </a:graphicData>
        </a:graphic>
      </p:graphicFrame>
      <p:graphicFrame>
        <p:nvGraphicFramePr>
          <p:cNvPr id="9" name="Table 8"/>
          <p:cNvGraphicFramePr>
            <a:graphicFrameLocks noGrp="1"/>
          </p:cNvGraphicFramePr>
          <p:nvPr/>
        </p:nvGraphicFramePr>
        <p:xfrm>
          <a:off x="214282" y="5929330"/>
          <a:ext cx="8572560" cy="400050"/>
        </p:xfrm>
        <a:graphic>
          <a:graphicData uri="http://schemas.openxmlformats.org/drawingml/2006/table">
            <a:tbl>
              <a:tblPr/>
              <a:tblGrid>
                <a:gridCol w="8572560">
                  <a:extLst>
                    <a:ext uri="{9D8B030D-6E8A-4147-A177-3AD203B41FA5}">
                      <a16:colId xmlns:a16="http://schemas.microsoft.com/office/drawing/2014/main" xmlns="" val="20000"/>
                    </a:ext>
                  </a:extLst>
                </a:gridCol>
              </a:tblGrid>
              <a:tr h="400050">
                <a:tc>
                  <a:txBody>
                    <a:bodyPr/>
                    <a:lstStyle/>
                    <a:p>
                      <a:pPr algn="ctr" fontAlgn="ctr"/>
                      <a:r>
                        <a:rPr lang="en-US" sz="1200" b="1" i="1" u="none" strike="noStrike" dirty="0">
                          <a:solidFill>
                            <a:srgbClr val="FF0000"/>
                          </a:solidFill>
                          <a:latin typeface="Garamond"/>
                        </a:rPr>
                        <a:t>N.B. A step may be taken to release MDM fund depending on AMS data up to school level which would result in achieving 100%. </a:t>
                      </a:r>
                    </a:p>
                  </a:txBody>
                  <a:tcPr marL="9525" marR="9525" marT="9525"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0" name="Left Arrow 9">
            <a:hlinkClick r:id="rId2" action="ppaction://hlinksldjump"/>
          </p:cNvPr>
          <p:cNvSpPr/>
          <p:nvPr/>
        </p:nvSpPr>
        <p:spPr>
          <a:xfrm>
            <a:off x="8572528" y="6500834"/>
            <a:ext cx="28575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8579098" y="0"/>
            <a:ext cx="564902" cy="685800"/>
          </a:xfrm>
          <a:prstGeom prst="rect">
            <a:avLst/>
          </a:prstGeom>
          <a:noFill/>
          <a:ln w="9525">
            <a:noFill/>
            <a:miter lim="800000"/>
            <a:headEnd/>
            <a:tailEnd/>
          </a:ln>
        </p:spPr>
      </p:pic>
      <p:sp>
        <p:nvSpPr>
          <p:cNvPr id="5" name="Rectangle 9"/>
          <p:cNvSpPr>
            <a:spLocks noChangeArrowheads="1"/>
          </p:cNvSpPr>
          <p:nvPr/>
        </p:nvSpPr>
        <p:spPr bwMode="auto">
          <a:xfrm>
            <a:off x="0" y="76200"/>
            <a:ext cx="9144000" cy="523220"/>
          </a:xfrm>
          <a:prstGeom prst="rect">
            <a:avLst/>
          </a:prstGeom>
          <a:noFill/>
          <a:ln w="9525">
            <a:noFill/>
            <a:miter lim="800000"/>
            <a:headEnd/>
            <a:tailEnd/>
          </a:ln>
        </p:spPr>
        <p:txBody>
          <a:bodyPr wrap="square">
            <a:spAutoFit/>
          </a:bodyPr>
          <a:lstStyle/>
          <a:p>
            <a:pPr algn="ctr"/>
            <a:r>
              <a:rPr lang="en-US" sz="2800" b="1" dirty="0">
                <a:solidFill>
                  <a:srgbClr val="0000FF"/>
                </a:solidFill>
                <a:latin typeface="Calisto MT" pitchFamily="18" charset="0"/>
                <a:ea typeface="+mj-ea"/>
                <a:cs typeface="+mj-cs"/>
              </a:rPr>
              <a:t>ACTION TAKEN NOTE </a:t>
            </a:r>
            <a:r>
              <a:rPr lang="en-US" sz="2800" b="1" dirty="0" smtClean="0">
                <a:solidFill>
                  <a:srgbClr val="0000FF"/>
                </a:solidFill>
                <a:latin typeface="Calisto MT" pitchFamily="18" charset="0"/>
                <a:ea typeface="+mj-ea"/>
                <a:cs typeface="+mj-cs"/>
              </a:rPr>
              <a:t>ON PAB 2019-20</a:t>
            </a:r>
            <a:endParaRPr lang="en-US" sz="1400" b="1" dirty="0">
              <a:solidFill>
                <a:srgbClr val="0000FF"/>
              </a:solidFill>
              <a:latin typeface="Calisto MT" pitchFamily="18"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xmlns="" val="290730460"/>
              </p:ext>
            </p:extLst>
          </p:nvPr>
        </p:nvGraphicFramePr>
        <p:xfrm>
          <a:off x="152400" y="690880"/>
          <a:ext cx="8762999" cy="5981230"/>
        </p:xfrm>
        <a:graphic>
          <a:graphicData uri="http://schemas.openxmlformats.org/drawingml/2006/table">
            <a:tbl>
              <a:tblPr firstRow="1" bandRow="1">
                <a:tableStyleId>{5C22544A-7EE6-4342-B048-85BDC9FD1C3A}</a:tableStyleId>
              </a:tblPr>
              <a:tblGrid>
                <a:gridCol w="919138">
                  <a:extLst>
                    <a:ext uri="{9D8B030D-6E8A-4147-A177-3AD203B41FA5}">
                      <a16:colId xmlns:a16="http://schemas.microsoft.com/office/drawing/2014/main" xmlns="" val="20000"/>
                    </a:ext>
                  </a:extLst>
                </a:gridCol>
                <a:gridCol w="1857388">
                  <a:extLst>
                    <a:ext uri="{9D8B030D-6E8A-4147-A177-3AD203B41FA5}">
                      <a16:colId xmlns:a16="http://schemas.microsoft.com/office/drawing/2014/main" xmlns="" val="20001"/>
                    </a:ext>
                  </a:extLst>
                </a:gridCol>
                <a:gridCol w="5986473">
                  <a:extLst>
                    <a:ext uri="{9D8B030D-6E8A-4147-A177-3AD203B41FA5}">
                      <a16:colId xmlns:a16="http://schemas.microsoft.com/office/drawing/2014/main" xmlns="" val="20002"/>
                    </a:ext>
                  </a:extLst>
                </a:gridCol>
              </a:tblGrid>
              <a:tr h="702807">
                <a:tc>
                  <a:txBody>
                    <a:bodyPr/>
                    <a:lstStyle/>
                    <a:p>
                      <a:pPr marL="0" marR="0" algn="ctr">
                        <a:spcBef>
                          <a:spcPts val="0"/>
                        </a:spcBef>
                        <a:spcAft>
                          <a:spcPts val="0"/>
                        </a:spcAft>
                      </a:pPr>
                      <a:endParaRPr lang="en-US" sz="1200" dirty="0">
                        <a:latin typeface="Times New Roman"/>
                        <a:ea typeface="Times New Roman"/>
                        <a:cs typeface="Vrinda"/>
                      </a:endParaRPr>
                    </a:p>
                  </a:txBody>
                  <a:tcPr marL="68580" marR="68580" marT="0" marB="0" anchor="ctr" anchorCtr="1"/>
                </a:tc>
                <a:tc>
                  <a:txBody>
                    <a:bodyPr/>
                    <a:lstStyle/>
                    <a:p>
                      <a:pPr marL="0" marR="0">
                        <a:lnSpc>
                          <a:spcPct val="150000"/>
                        </a:lnSpc>
                        <a:spcBef>
                          <a:spcPts val="0"/>
                        </a:spcBef>
                        <a:spcAft>
                          <a:spcPts val="0"/>
                        </a:spcAft>
                      </a:pPr>
                      <a:r>
                        <a:rPr lang="en-US" sz="1800" dirty="0">
                          <a:latin typeface="Times New Roman"/>
                          <a:ea typeface="Calibri"/>
                          <a:cs typeface="Vrinda"/>
                        </a:rPr>
                        <a:t>Commitments of the State in the PAB- 2019-20</a:t>
                      </a:r>
                      <a:endParaRPr lang="en-US" sz="1800" dirty="0">
                        <a:latin typeface="Calibri"/>
                        <a:ea typeface="Calibri"/>
                        <a:cs typeface="Vrinda"/>
                      </a:endParaRPr>
                    </a:p>
                  </a:txBody>
                  <a:tcPr marL="68580" marR="68580" marT="0" marB="0"/>
                </a:tc>
                <a:tc>
                  <a:txBody>
                    <a:bodyPr/>
                    <a:lstStyle/>
                    <a:p>
                      <a:pPr marL="0" marR="0" algn="ctr">
                        <a:lnSpc>
                          <a:spcPct val="150000"/>
                        </a:lnSpc>
                        <a:spcBef>
                          <a:spcPts val="0"/>
                        </a:spcBef>
                        <a:spcAft>
                          <a:spcPts val="0"/>
                        </a:spcAft>
                      </a:pPr>
                      <a:r>
                        <a:rPr lang="en-US" sz="1800">
                          <a:latin typeface="Times New Roman"/>
                          <a:ea typeface="Calibri"/>
                          <a:cs typeface="Vrinda"/>
                        </a:rPr>
                        <a:t>Action taken</a:t>
                      </a:r>
                      <a:endParaRPr lang="en-US" sz="1800">
                        <a:latin typeface="Calibri"/>
                        <a:ea typeface="Calibri"/>
                        <a:cs typeface="Vrinda"/>
                      </a:endParaRPr>
                    </a:p>
                  </a:txBody>
                  <a:tcPr marL="68580" marR="68580" marT="0" marB="0"/>
                </a:tc>
                <a:extLst>
                  <a:ext uri="{0D108BD9-81ED-4DB2-BD59-A6C34878D82A}">
                    <a16:rowId xmlns:a16="http://schemas.microsoft.com/office/drawing/2014/main" xmlns="" val="10000"/>
                  </a:ext>
                </a:extLst>
              </a:tr>
              <a:tr h="1146490">
                <a:tc>
                  <a:txBody>
                    <a:bodyPr/>
                    <a:lstStyle/>
                    <a:p>
                      <a:pPr marL="228600" marR="0" algn="ctr">
                        <a:spcBef>
                          <a:spcPts val="0"/>
                        </a:spcBef>
                        <a:spcAft>
                          <a:spcPts val="0"/>
                        </a:spcAft>
                      </a:pPr>
                      <a:r>
                        <a:rPr lang="en-US" sz="2000" dirty="0" smtClean="0">
                          <a:latin typeface="Times New Roman"/>
                          <a:ea typeface="Calibri"/>
                          <a:cs typeface="Vrinda"/>
                        </a:rPr>
                        <a:t>4.1 </a:t>
                      </a:r>
                      <a:endParaRPr lang="en-US" sz="2000" dirty="0">
                        <a:latin typeface="Times New Roman"/>
                        <a:ea typeface="Times New Roman"/>
                        <a:cs typeface="Vrinda"/>
                      </a:endParaRPr>
                    </a:p>
                  </a:txBody>
                  <a:tcPr marL="68580" marR="68580" marT="0" marB="0" anchorCtr="1"/>
                </a:tc>
                <a:tc>
                  <a:txBody>
                    <a:bodyPr/>
                    <a:lstStyle/>
                    <a:p>
                      <a:pPr marL="0" marR="0" lvl="0" algn="l">
                        <a:lnSpc>
                          <a:spcPct val="150000"/>
                        </a:lnSpc>
                        <a:spcBef>
                          <a:spcPts val="0"/>
                        </a:spcBef>
                        <a:spcAft>
                          <a:spcPts val="0"/>
                        </a:spcAft>
                      </a:pPr>
                      <a:r>
                        <a:rPr lang="en-US" sz="1800" kern="1200" dirty="0" smtClean="0">
                          <a:solidFill>
                            <a:schemeClr val="tx1"/>
                          </a:solidFill>
                          <a:latin typeface="Times New Roman"/>
                          <a:ea typeface="Calibri"/>
                          <a:cs typeface="Vrinda"/>
                        </a:rPr>
                        <a:t>Performance of PGI indicators </a:t>
                      </a:r>
                    </a:p>
                  </a:txBody>
                  <a:tcPr marL="68580" marR="68580" marT="0" marB="0" anchorCtr="1"/>
                </a:tc>
                <a:tc>
                  <a:txBody>
                    <a:bodyPr/>
                    <a:lstStyle/>
                    <a:p>
                      <a:pPr marL="0" marR="0" algn="just">
                        <a:lnSpc>
                          <a:spcPct val="150000"/>
                        </a:lnSpc>
                        <a:spcBef>
                          <a:spcPts val="0"/>
                        </a:spcBef>
                        <a:spcAft>
                          <a:spcPts val="0"/>
                        </a:spcAft>
                      </a:pPr>
                      <a:r>
                        <a:rPr lang="en-US" sz="1800" dirty="0" smtClean="0">
                          <a:solidFill>
                            <a:schemeClr val="tx1"/>
                          </a:solidFill>
                          <a:latin typeface="Times New Roman"/>
                          <a:ea typeface="Calibri"/>
                          <a:cs typeface="Vrinda"/>
                        </a:rPr>
                        <a:t>As per assessment score is 10 out of 10 in both</a:t>
                      </a:r>
                      <a:r>
                        <a:rPr lang="en-US" sz="1800" baseline="0" dirty="0" smtClean="0">
                          <a:solidFill>
                            <a:schemeClr val="tx1"/>
                          </a:solidFill>
                          <a:latin typeface="Times New Roman"/>
                          <a:ea typeface="Calibri"/>
                          <a:cs typeface="Vrinda"/>
                        </a:rPr>
                        <a:t> the cases of Children taking MDM &amp; MDM served days. All districts have been advised to maintain the highest Performance Grade Index consistently.</a:t>
                      </a:r>
                      <a:endParaRPr lang="en-US" sz="1800" dirty="0">
                        <a:solidFill>
                          <a:schemeClr val="tx1"/>
                        </a:solidFill>
                        <a:latin typeface="Calibri"/>
                        <a:ea typeface="Calibri"/>
                        <a:cs typeface="Vrinda"/>
                      </a:endParaRPr>
                    </a:p>
                  </a:txBody>
                  <a:tcPr marL="68580" marR="68580" marT="0" marB="0" anchorCtr="1"/>
                </a:tc>
                <a:extLst>
                  <a:ext uri="{0D108BD9-81ED-4DB2-BD59-A6C34878D82A}">
                    <a16:rowId xmlns:a16="http://schemas.microsoft.com/office/drawing/2014/main" xmlns="" val="10001"/>
                  </a:ext>
                </a:extLst>
              </a:tr>
              <a:tr h="1714512">
                <a:tc>
                  <a:txBody>
                    <a:bodyPr/>
                    <a:lstStyle/>
                    <a:p>
                      <a:pPr marL="228600" marR="0" algn="ctr">
                        <a:spcBef>
                          <a:spcPts val="0"/>
                        </a:spcBef>
                        <a:spcAft>
                          <a:spcPts val="0"/>
                        </a:spcAft>
                      </a:pPr>
                      <a:r>
                        <a:rPr lang="en-US" sz="2000" dirty="0" smtClean="0">
                          <a:latin typeface="Times New Roman"/>
                          <a:ea typeface="Calibri"/>
                          <a:cs typeface="Vrinda"/>
                        </a:rPr>
                        <a:t>4.2 </a:t>
                      </a:r>
                      <a:endParaRPr lang="en-US" sz="2000" dirty="0">
                        <a:latin typeface="Times New Roman"/>
                        <a:ea typeface="Times New Roman"/>
                        <a:cs typeface="Vrinda"/>
                      </a:endParaRPr>
                    </a:p>
                  </a:txBody>
                  <a:tcPr marL="68580" marR="68580" marT="0" marB="0" anchorCtr="1"/>
                </a:tc>
                <a:tc>
                  <a:txBody>
                    <a:bodyPr/>
                    <a:lstStyle/>
                    <a:p>
                      <a:pPr marL="0" marR="0" lvl="0" algn="l">
                        <a:lnSpc>
                          <a:spcPct val="150000"/>
                        </a:lnSpc>
                        <a:spcBef>
                          <a:spcPts val="0"/>
                        </a:spcBef>
                        <a:spcAft>
                          <a:spcPts val="0"/>
                        </a:spcAft>
                      </a:pPr>
                      <a:r>
                        <a:rPr lang="en-US" sz="1800" dirty="0" smtClean="0">
                          <a:latin typeface="Times New Roman"/>
                          <a:ea typeface="Calibri"/>
                          <a:cs typeface="Vrinda"/>
                        </a:rPr>
                        <a:t>More </a:t>
                      </a:r>
                      <a:r>
                        <a:rPr lang="en-US" sz="1800" dirty="0">
                          <a:latin typeface="Times New Roman"/>
                          <a:ea typeface="Calibri"/>
                          <a:cs typeface="Vrinda"/>
                        </a:rPr>
                        <a:t>coverage of children in upper primary level.  </a:t>
                      </a:r>
                      <a:endParaRPr lang="en-US" sz="1800" dirty="0">
                        <a:latin typeface="Calibri"/>
                        <a:ea typeface="Calibri"/>
                        <a:cs typeface="Vrinda"/>
                      </a:endParaRPr>
                    </a:p>
                  </a:txBody>
                  <a:tcPr marL="68580" marR="68580" marT="0" marB="0" anchorCtr="1"/>
                </a:tc>
                <a:tc>
                  <a:txBody>
                    <a:bodyPr/>
                    <a:lstStyle/>
                    <a:p>
                      <a:pPr marL="0" marR="0" algn="just">
                        <a:lnSpc>
                          <a:spcPct val="150000"/>
                        </a:lnSpc>
                        <a:spcBef>
                          <a:spcPts val="0"/>
                        </a:spcBef>
                        <a:spcAft>
                          <a:spcPts val="0"/>
                        </a:spcAft>
                      </a:pPr>
                      <a:r>
                        <a:rPr lang="en-US" sz="1800" dirty="0" smtClean="0">
                          <a:latin typeface="Times New Roman"/>
                          <a:ea typeface="Calibri"/>
                          <a:cs typeface="Vrinda"/>
                        </a:rPr>
                        <a:t>During F.Y. 2018-19 coverage of Upper Primary children was 96.57% whereas during 2019-20 the percentage has improved to 96.87%. Special drive is being undertaken for</a:t>
                      </a:r>
                      <a:r>
                        <a:rPr lang="en-US" sz="1800" baseline="0" dirty="0" smtClean="0">
                          <a:latin typeface="Times New Roman"/>
                          <a:ea typeface="Calibri"/>
                          <a:cs typeface="Vrinda"/>
                        </a:rPr>
                        <a:t> further improvement. </a:t>
                      </a:r>
                      <a:endParaRPr lang="en-US" sz="1800" dirty="0">
                        <a:latin typeface="Calibri"/>
                        <a:ea typeface="Calibri"/>
                        <a:cs typeface="Vrinda"/>
                      </a:endParaRPr>
                    </a:p>
                  </a:txBody>
                  <a:tcPr marL="68580" marR="68580" marT="0" marB="0" anchorCtr="1"/>
                </a:tc>
                <a:extLst>
                  <a:ext uri="{0D108BD9-81ED-4DB2-BD59-A6C34878D82A}">
                    <a16:rowId xmlns:a16="http://schemas.microsoft.com/office/drawing/2014/main" xmlns="" val="10002"/>
                  </a:ext>
                </a:extLst>
              </a:tr>
              <a:tr h="1386358">
                <a:tc>
                  <a:txBody>
                    <a:bodyPr/>
                    <a:lstStyle/>
                    <a:p>
                      <a:pPr marL="228600" marR="0" algn="ctr">
                        <a:spcBef>
                          <a:spcPts val="0"/>
                        </a:spcBef>
                        <a:spcAft>
                          <a:spcPts val="0"/>
                        </a:spcAft>
                      </a:pPr>
                      <a:r>
                        <a:rPr lang="en-US" sz="2000" dirty="0" smtClean="0">
                          <a:latin typeface="Times New Roman"/>
                          <a:ea typeface="Calibri"/>
                          <a:cs typeface="Vrinda"/>
                        </a:rPr>
                        <a:t>4.3 </a:t>
                      </a:r>
                      <a:endParaRPr lang="en-US" sz="2000" dirty="0">
                        <a:latin typeface="Times New Roman"/>
                        <a:ea typeface="Times New Roman"/>
                        <a:cs typeface="Vrinda"/>
                      </a:endParaRPr>
                    </a:p>
                  </a:txBody>
                  <a:tcPr marL="68580" marR="68580" marT="0" marB="0" anchorCtr="1"/>
                </a:tc>
                <a:tc>
                  <a:txBody>
                    <a:bodyPr/>
                    <a:lstStyle/>
                    <a:p>
                      <a:pPr marL="0" marR="0" lvl="0" algn="l">
                        <a:lnSpc>
                          <a:spcPct val="150000"/>
                        </a:lnSpc>
                        <a:spcBef>
                          <a:spcPts val="0"/>
                        </a:spcBef>
                        <a:spcAft>
                          <a:spcPts val="0"/>
                        </a:spcAft>
                      </a:pPr>
                      <a:r>
                        <a:rPr lang="en-US" sz="1800" dirty="0" smtClean="0">
                          <a:latin typeface="Times New Roman"/>
                          <a:ea typeface="Calibri"/>
                          <a:cs typeface="Vrinda"/>
                        </a:rPr>
                        <a:t>More </a:t>
                      </a:r>
                      <a:r>
                        <a:rPr lang="en-US" sz="1800" dirty="0">
                          <a:latin typeface="Times New Roman"/>
                          <a:ea typeface="Calibri"/>
                          <a:cs typeface="Vrinda"/>
                        </a:rPr>
                        <a:t>coverage of Working Days</a:t>
                      </a:r>
                      <a:endParaRPr lang="en-US" sz="1800" dirty="0">
                        <a:latin typeface="Calibri"/>
                        <a:ea typeface="Calibri"/>
                        <a:cs typeface="Vrinda"/>
                      </a:endParaRPr>
                    </a:p>
                  </a:txBody>
                  <a:tcPr marL="68580" marR="68580" marT="0" marB="0" anchorCtr="1"/>
                </a:tc>
                <a:tc>
                  <a:txBody>
                    <a:bodyPr/>
                    <a:lstStyle/>
                    <a:p>
                      <a:pPr marL="0" marR="0" algn="just">
                        <a:lnSpc>
                          <a:spcPct val="150000"/>
                        </a:lnSpc>
                        <a:spcBef>
                          <a:spcPts val="0"/>
                        </a:spcBef>
                        <a:spcAft>
                          <a:spcPts val="0"/>
                        </a:spcAft>
                      </a:pPr>
                      <a:r>
                        <a:rPr lang="en-US" sz="1800" dirty="0" smtClean="0">
                          <a:latin typeface="Times New Roman"/>
                          <a:ea typeface="Calibri"/>
                          <a:cs typeface="Vrinda"/>
                        </a:rPr>
                        <a:t>During 2018-19 days covered was 225</a:t>
                      </a:r>
                      <a:r>
                        <a:rPr lang="en-US" sz="1800" baseline="0" dirty="0" smtClean="0">
                          <a:latin typeface="Times New Roman"/>
                          <a:ea typeface="Calibri"/>
                          <a:cs typeface="Vrinda"/>
                        </a:rPr>
                        <a:t> against PAB approval of 230 days. During 2019-20 we have managed to cover 230 days as approved in PAB meeting.</a:t>
                      </a:r>
                      <a:endParaRPr lang="en-US" sz="1800" dirty="0">
                        <a:latin typeface="Calibri"/>
                        <a:ea typeface="Calibri"/>
                        <a:cs typeface="Vrinda"/>
                      </a:endParaRPr>
                    </a:p>
                  </a:txBody>
                  <a:tcPr marL="68580" marR="68580" marT="0" marB="0" anchorCtr="1"/>
                </a:tc>
                <a:extLst>
                  <a:ext uri="{0D108BD9-81ED-4DB2-BD59-A6C34878D82A}">
                    <a16:rowId xmlns:a16="http://schemas.microsoft.com/office/drawing/2014/main" xmlns="" val="10003"/>
                  </a:ext>
                </a:extLst>
              </a:tr>
            </a:tbl>
          </a:graphicData>
        </a:graphic>
      </p:graphicFrame>
      <p:sp>
        <p:nvSpPr>
          <p:cNvPr id="7" name="TextBox 6"/>
          <p:cNvSpPr txBox="1"/>
          <p:nvPr/>
        </p:nvSpPr>
        <p:spPr>
          <a:xfrm>
            <a:off x="7848600" y="6488668"/>
            <a:ext cx="1143000" cy="369332"/>
          </a:xfrm>
          <a:prstGeom prst="rect">
            <a:avLst/>
          </a:prstGeom>
          <a:noFill/>
        </p:spPr>
        <p:txBody>
          <a:bodyPr wrap="square" rtlCol="0">
            <a:spAutoFit/>
          </a:bodyPr>
          <a:lstStyle/>
          <a:p>
            <a:r>
              <a:rPr lang="en-IN" b="1" dirty="0"/>
              <a:t>Cont..</a:t>
            </a:r>
          </a:p>
        </p:txBody>
      </p:sp>
    </p:spTree>
    <p:extLst>
      <p:ext uri="{BB962C8B-B14F-4D97-AF65-F5344CB8AC3E}">
        <p14:creationId xmlns:p14="http://schemas.microsoft.com/office/powerpoint/2010/main" xmlns="" val="11525548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0" y="0"/>
            <a:ext cx="8458200" cy="832572"/>
          </a:xfrm>
        </p:spPr>
        <p:txBody>
          <a:bodyPr>
            <a:noAutofit/>
          </a:bodyPr>
          <a:lstStyle/>
          <a:p>
            <a:r>
              <a:rPr lang="en-US" sz="3200" b="1" dirty="0"/>
              <a:t>PROPOSED BUDGET FOR FLEXI FUND – 2020-21</a:t>
            </a:r>
            <a:r>
              <a:rPr lang="en-US" sz="3600" b="1" dirty="0"/>
              <a:t> </a:t>
            </a:r>
            <a:endParaRPr lang="en-IN" sz="3600" b="1" dirty="0"/>
          </a:p>
        </p:txBody>
      </p:sp>
      <p:graphicFrame>
        <p:nvGraphicFramePr>
          <p:cNvPr id="5" name="Table 4"/>
          <p:cNvGraphicFramePr>
            <a:graphicFrameLocks noGrp="1"/>
          </p:cNvGraphicFramePr>
          <p:nvPr>
            <p:extLst>
              <p:ext uri="{D42A27DB-BD31-4B8C-83A1-F6EECF244321}">
                <p14:modId xmlns:p14="http://schemas.microsoft.com/office/powerpoint/2010/main" xmlns="" val="1136042605"/>
              </p:ext>
            </p:extLst>
          </p:nvPr>
        </p:nvGraphicFramePr>
        <p:xfrm>
          <a:off x="457200" y="1066800"/>
          <a:ext cx="8153399" cy="4886072"/>
        </p:xfrm>
        <a:graphic>
          <a:graphicData uri="http://schemas.openxmlformats.org/drawingml/2006/table">
            <a:tbl>
              <a:tblPr firstRow="1" firstCol="1" bandRow="1">
                <a:tableStyleId>{5C22544A-7EE6-4342-B048-85BDC9FD1C3A}</a:tableStyleId>
              </a:tblPr>
              <a:tblGrid>
                <a:gridCol w="3886200">
                  <a:extLst>
                    <a:ext uri="{9D8B030D-6E8A-4147-A177-3AD203B41FA5}">
                      <a16:colId xmlns:a16="http://schemas.microsoft.com/office/drawing/2014/main" xmlns="" val="1095115545"/>
                    </a:ext>
                  </a:extLst>
                </a:gridCol>
                <a:gridCol w="1371600">
                  <a:extLst>
                    <a:ext uri="{9D8B030D-6E8A-4147-A177-3AD203B41FA5}">
                      <a16:colId xmlns:a16="http://schemas.microsoft.com/office/drawing/2014/main" xmlns="" val="2945685652"/>
                    </a:ext>
                  </a:extLst>
                </a:gridCol>
                <a:gridCol w="1350746">
                  <a:extLst>
                    <a:ext uri="{9D8B030D-6E8A-4147-A177-3AD203B41FA5}">
                      <a16:colId xmlns:a16="http://schemas.microsoft.com/office/drawing/2014/main" xmlns="" val="2375080293"/>
                    </a:ext>
                  </a:extLst>
                </a:gridCol>
                <a:gridCol w="1544853">
                  <a:extLst>
                    <a:ext uri="{9D8B030D-6E8A-4147-A177-3AD203B41FA5}">
                      <a16:colId xmlns:a16="http://schemas.microsoft.com/office/drawing/2014/main" xmlns="" val="115346534"/>
                    </a:ext>
                  </a:extLst>
                </a:gridCol>
              </a:tblGrid>
              <a:tr h="504812">
                <a:tc>
                  <a:txBody>
                    <a:bodyPr/>
                    <a:lstStyle/>
                    <a:p>
                      <a:pPr algn="ctr" rtl="0" fontAlgn="ctr"/>
                      <a:r>
                        <a:rPr lang="en-US" sz="1600" b="1" i="0" u="none" strike="noStrike" dirty="0">
                          <a:solidFill>
                            <a:schemeClr val="bg1"/>
                          </a:solidFill>
                          <a:latin typeface="Book Antiqua"/>
                        </a:rPr>
                        <a:t>Proposal</a:t>
                      </a:r>
                    </a:p>
                  </a:txBody>
                  <a:tcPr marL="9525" marR="9525" marT="9525" marB="0" anchor="ctr"/>
                </a:tc>
                <a:tc>
                  <a:txBody>
                    <a:bodyPr/>
                    <a:lstStyle/>
                    <a:p>
                      <a:pPr algn="ctr" rtl="0" fontAlgn="ctr"/>
                      <a:r>
                        <a:rPr lang="en-US" sz="1600" b="1" i="0" u="none" strike="noStrike" dirty="0">
                          <a:solidFill>
                            <a:schemeClr val="bg1"/>
                          </a:solidFill>
                          <a:latin typeface="Book Antiqua"/>
                        </a:rPr>
                        <a:t>Central</a:t>
                      </a:r>
                    </a:p>
                  </a:txBody>
                  <a:tcPr marL="9525" marR="9525" marT="9525" marB="0" anchor="ctr"/>
                </a:tc>
                <a:tc>
                  <a:txBody>
                    <a:bodyPr/>
                    <a:lstStyle/>
                    <a:p>
                      <a:pPr algn="ctr" rtl="0" fontAlgn="ctr"/>
                      <a:r>
                        <a:rPr lang="en-US" sz="1600" b="1" i="0" u="none" strike="noStrike" dirty="0">
                          <a:solidFill>
                            <a:schemeClr val="bg1"/>
                          </a:solidFill>
                          <a:latin typeface="Book Antiqua"/>
                        </a:rPr>
                        <a:t>State</a:t>
                      </a:r>
                    </a:p>
                  </a:txBody>
                  <a:tcPr marL="9525" marR="9525" marT="9525" marB="0" anchor="ctr"/>
                </a:tc>
                <a:tc>
                  <a:txBody>
                    <a:bodyPr/>
                    <a:lstStyle/>
                    <a:p>
                      <a:pPr algn="ctr" rtl="0" fontAlgn="ctr"/>
                      <a:r>
                        <a:rPr lang="en-US" sz="1600" b="1" i="0" u="none" strike="noStrike" dirty="0">
                          <a:solidFill>
                            <a:schemeClr val="bg1"/>
                          </a:solidFill>
                          <a:latin typeface="Book Antiqua"/>
                        </a:rPr>
                        <a:t>Total</a:t>
                      </a:r>
                    </a:p>
                  </a:txBody>
                  <a:tcPr marL="9525" marR="9525" marT="9525" marB="0" anchor="ctr"/>
                </a:tc>
                <a:extLst>
                  <a:ext uri="{0D108BD9-81ED-4DB2-BD59-A6C34878D82A}">
                    <a16:rowId xmlns:a16="http://schemas.microsoft.com/office/drawing/2014/main" xmlns="" val="3912857172"/>
                  </a:ext>
                </a:extLst>
              </a:tr>
              <a:tr h="1071570">
                <a:tc>
                  <a:txBody>
                    <a:bodyPr/>
                    <a:lstStyle/>
                    <a:p>
                      <a:pPr algn="ctr" rtl="0" fontAlgn="ctr"/>
                      <a:r>
                        <a:rPr lang="en-US" sz="1400" b="1" i="0" u="none" strike="noStrike" dirty="0">
                          <a:solidFill>
                            <a:schemeClr val="bg1"/>
                          </a:solidFill>
                          <a:latin typeface="Book Antiqua"/>
                        </a:rPr>
                        <a:t>A. Additional Nutrition for providing Egg @ Rs. 5/- for 55 days  for 23.86 </a:t>
                      </a:r>
                      <a:r>
                        <a:rPr lang="en-US" sz="1400" b="1" i="0" u="none" strike="noStrike" dirty="0" err="1">
                          <a:solidFill>
                            <a:schemeClr val="bg1"/>
                          </a:solidFill>
                          <a:latin typeface="Book Antiqua"/>
                        </a:rPr>
                        <a:t>lakh</a:t>
                      </a:r>
                      <a:r>
                        <a:rPr lang="en-US" sz="1400" b="1" i="0" u="none" strike="noStrike" dirty="0">
                          <a:solidFill>
                            <a:schemeClr val="bg1"/>
                          </a:solidFill>
                          <a:latin typeface="Book Antiqua"/>
                        </a:rPr>
                        <a:t> children of 7 districts of Jungle </a:t>
                      </a:r>
                      <a:r>
                        <a:rPr lang="en-US" sz="1400" b="1" i="0" u="none" strike="noStrike" dirty="0" err="1">
                          <a:solidFill>
                            <a:schemeClr val="bg1"/>
                          </a:solidFill>
                          <a:latin typeface="Book Antiqua"/>
                        </a:rPr>
                        <a:t>Mahal</a:t>
                      </a:r>
                      <a:r>
                        <a:rPr lang="en-US" sz="1400" b="1" i="0" u="none" strike="noStrike" dirty="0">
                          <a:solidFill>
                            <a:schemeClr val="bg1"/>
                          </a:solidFill>
                          <a:latin typeface="Book Antiqua"/>
                        </a:rPr>
                        <a:t>, </a:t>
                      </a:r>
                      <a:r>
                        <a:rPr lang="en-US" sz="1400" b="1" i="0" u="none" strike="noStrike" dirty="0" err="1">
                          <a:solidFill>
                            <a:schemeClr val="bg1"/>
                          </a:solidFill>
                          <a:latin typeface="Book Antiqua"/>
                        </a:rPr>
                        <a:t>Sundarban</a:t>
                      </a:r>
                      <a:r>
                        <a:rPr lang="en-US" sz="1400" b="1" i="0" u="none" strike="noStrike" dirty="0">
                          <a:solidFill>
                            <a:schemeClr val="bg1"/>
                          </a:solidFill>
                          <a:latin typeface="Book Antiqua"/>
                        </a:rPr>
                        <a:t> &amp; distressed Tea Garden Areas.</a:t>
                      </a:r>
                    </a:p>
                  </a:txBody>
                  <a:tcPr marL="9525" marR="9525" marT="9525" marB="0" anchor="ctr"/>
                </a:tc>
                <a:tc>
                  <a:txBody>
                    <a:bodyPr/>
                    <a:lstStyle/>
                    <a:p>
                      <a:pPr algn="ctr" rtl="0" fontAlgn="ctr"/>
                      <a:r>
                        <a:rPr lang="en-US" sz="1800" b="0" i="0" u="none" strike="noStrike" dirty="0">
                          <a:solidFill>
                            <a:srgbClr val="000000"/>
                          </a:solidFill>
                          <a:latin typeface="Book Antiqua"/>
                        </a:rPr>
                        <a:t>39.37</a:t>
                      </a:r>
                    </a:p>
                  </a:txBody>
                  <a:tcPr marL="9525" marR="9525" marT="9525" marB="0" anchor="ctr"/>
                </a:tc>
                <a:tc>
                  <a:txBody>
                    <a:bodyPr/>
                    <a:lstStyle/>
                    <a:p>
                      <a:pPr algn="ctr" rtl="0" fontAlgn="ctr"/>
                      <a:r>
                        <a:rPr lang="en-US" sz="1800" b="0" i="0" u="none" strike="noStrike" dirty="0">
                          <a:solidFill>
                            <a:srgbClr val="000000"/>
                          </a:solidFill>
                          <a:latin typeface="Book Antiqua"/>
                        </a:rPr>
                        <a:t>26.25</a:t>
                      </a:r>
                    </a:p>
                  </a:txBody>
                  <a:tcPr marL="9525" marR="9525" marT="9525" marB="0" anchor="ctr"/>
                </a:tc>
                <a:tc>
                  <a:txBody>
                    <a:bodyPr/>
                    <a:lstStyle/>
                    <a:p>
                      <a:pPr algn="ctr" rtl="0" fontAlgn="ctr"/>
                      <a:r>
                        <a:rPr lang="en-US" sz="1800" b="1" i="0" u="none" strike="noStrike">
                          <a:solidFill>
                            <a:srgbClr val="000000"/>
                          </a:solidFill>
                          <a:latin typeface="Book Antiqua"/>
                        </a:rPr>
                        <a:t>65.62</a:t>
                      </a:r>
                    </a:p>
                  </a:txBody>
                  <a:tcPr marL="9525" marR="9525" marT="9525" marB="0" anchor="ctr"/>
                </a:tc>
                <a:extLst>
                  <a:ext uri="{0D108BD9-81ED-4DB2-BD59-A6C34878D82A}">
                    <a16:rowId xmlns:a16="http://schemas.microsoft.com/office/drawing/2014/main" xmlns="" val="1781990664"/>
                  </a:ext>
                </a:extLst>
              </a:tr>
              <a:tr h="833714">
                <a:tc>
                  <a:txBody>
                    <a:bodyPr/>
                    <a:lstStyle/>
                    <a:p>
                      <a:pPr algn="ctr" rtl="0" fontAlgn="ctr"/>
                      <a:r>
                        <a:rPr lang="en-US" sz="1400" b="1" i="0" u="none" strike="noStrike" dirty="0">
                          <a:solidFill>
                            <a:schemeClr val="bg1"/>
                          </a:solidFill>
                          <a:latin typeface="Book Antiqua"/>
                        </a:rPr>
                        <a:t>B. Development of kitchen garden of 30000 schools @ Rs. 5000/-</a:t>
                      </a:r>
                    </a:p>
                  </a:txBody>
                  <a:tcPr marL="9525" marR="9525" marT="9525" marB="0" anchor="ctr"/>
                </a:tc>
                <a:tc>
                  <a:txBody>
                    <a:bodyPr/>
                    <a:lstStyle/>
                    <a:p>
                      <a:pPr algn="ctr" rtl="0" fontAlgn="ctr"/>
                      <a:r>
                        <a:rPr lang="en-US" sz="1800" b="0" i="0" u="none" strike="noStrike">
                          <a:solidFill>
                            <a:srgbClr val="000000"/>
                          </a:solidFill>
                          <a:latin typeface="Book Antiqua"/>
                        </a:rPr>
                        <a:t>9.00</a:t>
                      </a:r>
                    </a:p>
                  </a:txBody>
                  <a:tcPr marL="9525" marR="9525" marT="9525" marB="0" anchor="ctr"/>
                </a:tc>
                <a:tc>
                  <a:txBody>
                    <a:bodyPr/>
                    <a:lstStyle/>
                    <a:p>
                      <a:pPr algn="ctr" rtl="0" fontAlgn="ctr"/>
                      <a:r>
                        <a:rPr lang="en-US" sz="1800" b="0" i="0" u="none" strike="noStrike" dirty="0">
                          <a:solidFill>
                            <a:srgbClr val="000000"/>
                          </a:solidFill>
                          <a:latin typeface="Book Antiqua"/>
                        </a:rPr>
                        <a:t>6.00</a:t>
                      </a:r>
                    </a:p>
                  </a:txBody>
                  <a:tcPr marL="9525" marR="9525" marT="9525" marB="0" anchor="ctr"/>
                </a:tc>
                <a:tc>
                  <a:txBody>
                    <a:bodyPr/>
                    <a:lstStyle/>
                    <a:p>
                      <a:pPr algn="ctr" rtl="0" fontAlgn="ctr"/>
                      <a:r>
                        <a:rPr lang="en-US" sz="1800" b="1" i="0" u="none" strike="noStrike" dirty="0">
                          <a:solidFill>
                            <a:srgbClr val="000000"/>
                          </a:solidFill>
                          <a:latin typeface="Book Antiqua"/>
                        </a:rPr>
                        <a:t>15.00</a:t>
                      </a:r>
                    </a:p>
                  </a:txBody>
                  <a:tcPr marL="9525" marR="9525" marT="9525" marB="0" anchor="ctr"/>
                </a:tc>
                <a:extLst>
                  <a:ext uri="{0D108BD9-81ED-4DB2-BD59-A6C34878D82A}">
                    <a16:rowId xmlns:a16="http://schemas.microsoft.com/office/drawing/2014/main" xmlns="" val="2671485902"/>
                  </a:ext>
                </a:extLst>
              </a:tr>
              <a:tr h="123798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latin typeface="Book Antiqua"/>
                        </a:rPr>
                        <a:t>C. Setting of Solar panel in 100 schools @ Rs. 1 </a:t>
                      </a:r>
                      <a:r>
                        <a:rPr lang="en-US" sz="1400" b="1" i="0" u="none" strike="noStrike" dirty="0" err="1" smtClean="0">
                          <a:solidFill>
                            <a:schemeClr val="bg1"/>
                          </a:solidFill>
                          <a:latin typeface="Book Antiqua"/>
                        </a:rPr>
                        <a:t>lakh</a:t>
                      </a:r>
                      <a:r>
                        <a:rPr lang="en-US" sz="1400" b="1" i="0" u="none" strike="noStrike" dirty="0" smtClean="0">
                          <a:solidFill>
                            <a:schemeClr val="bg1"/>
                          </a:solidFill>
                          <a:latin typeface="Book Antiqua"/>
                        </a:rPr>
                        <a:t> per school</a:t>
                      </a:r>
                    </a:p>
                    <a:p>
                      <a:pPr algn="ctr" rtl="0" fontAlgn="ctr"/>
                      <a:endParaRPr lang="en-US" sz="1400" b="1" i="0" u="none" strike="noStrike" dirty="0">
                        <a:solidFill>
                          <a:schemeClr val="bg1"/>
                        </a:solidFill>
                        <a:latin typeface="Book Antiqua"/>
                      </a:endParaRPr>
                    </a:p>
                  </a:txBody>
                  <a:tcPr marL="9525" marR="9525" marT="9525" marB="0" anchor="ctr"/>
                </a:tc>
                <a:tc>
                  <a:txBody>
                    <a:bodyPr/>
                    <a:lstStyle/>
                    <a:p>
                      <a:pPr algn="ctr" rtl="0" fontAlgn="ctr"/>
                      <a:r>
                        <a:rPr lang="en-US" sz="1800" b="0" i="0" u="none" strike="noStrike" dirty="0" smtClean="0">
                          <a:solidFill>
                            <a:srgbClr val="000000"/>
                          </a:solidFill>
                          <a:latin typeface="Book Antiqua"/>
                        </a:rPr>
                        <a:t>0.60</a:t>
                      </a:r>
                      <a:endParaRPr lang="en-US" sz="1800" b="0" i="0" u="none" strike="noStrike" dirty="0">
                        <a:solidFill>
                          <a:srgbClr val="000000"/>
                        </a:solidFill>
                        <a:latin typeface="Book Antiqua"/>
                      </a:endParaRPr>
                    </a:p>
                  </a:txBody>
                  <a:tcPr marL="9525" marR="9525" marT="9525" marB="0" anchor="ctr"/>
                </a:tc>
                <a:tc>
                  <a:txBody>
                    <a:bodyPr/>
                    <a:lstStyle/>
                    <a:p>
                      <a:pPr algn="ctr" rtl="0" fontAlgn="ctr"/>
                      <a:r>
                        <a:rPr lang="en-US" sz="1800" b="0" i="0" u="none" strike="noStrike" dirty="0" smtClean="0">
                          <a:solidFill>
                            <a:srgbClr val="000000"/>
                          </a:solidFill>
                          <a:latin typeface="Book Antiqua"/>
                        </a:rPr>
                        <a:t>0.40</a:t>
                      </a:r>
                      <a:endParaRPr lang="en-US" sz="1800" b="0" i="0" u="none" strike="noStrike" dirty="0">
                        <a:solidFill>
                          <a:srgbClr val="000000"/>
                        </a:solidFill>
                        <a:latin typeface="Book Antiqua"/>
                      </a:endParaRPr>
                    </a:p>
                  </a:txBody>
                  <a:tcPr marL="9525" marR="9525" marT="9525" marB="0" anchor="ctr"/>
                </a:tc>
                <a:tc>
                  <a:txBody>
                    <a:bodyPr/>
                    <a:lstStyle/>
                    <a:p>
                      <a:pPr algn="ctr" rtl="0" fontAlgn="ctr"/>
                      <a:r>
                        <a:rPr lang="en-US" sz="1800" b="1" i="0" u="none" strike="noStrike" dirty="0" smtClean="0">
                          <a:solidFill>
                            <a:srgbClr val="000000"/>
                          </a:solidFill>
                          <a:latin typeface="Book Antiqua"/>
                        </a:rPr>
                        <a:t>1.00</a:t>
                      </a:r>
                      <a:endParaRPr lang="en-US" sz="1800" b="1" i="0" u="none" strike="noStrike" dirty="0">
                        <a:solidFill>
                          <a:srgbClr val="000000"/>
                        </a:solidFill>
                        <a:latin typeface="Book Antiqua"/>
                      </a:endParaRPr>
                    </a:p>
                  </a:txBody>
                  <a:tcPr marL="9525" marR="9525" marT="9525" marB="0" anchor="ctr"/>
                </a:tc>
              </a:tr>
              <a:tr h="1237988">
                <a:tc>
                  <a:txBody>
                    <a:bodyPr/>
                    <a:lstStyle/>
                    <a:p>
                      <a:pPr algn="ctr" rtl="0" fontAlgn="ctr"/>
                      <a:r>
                        <a:rPr lang="en-US" sz="1400" b="1" i="0" u="none" strike="noStrike" dirty="0">
                          <a:solidFill>
                            <a:schemeClr val="bg1"/>
                          </a:solidFill>
                          <a:latin typeface="Book Antiqua"/>
                        </a:rPr>
                        <a:t> Grand Total</a:t>
                      </a:r>
                    </a:p>
                  </a:txBody>
                  <a:tcPr marL="9525" marR="9525" marT="9525" marB="0" anchor="ctr"/>
                </a:tc>
                <a:tc>
                  <a:txBody>
                    <a:bodyPr/>
                    <a:lstStyle/>
                    <a:p>
                      <a:pPr algn="ctr" rtl="0" fontAlgn="ctr"/>
                      <a:r>
                        <a:rPr lang="en-US" sz="1800" b="1" i="0" u="none" strike="noStrike" dirty="0" smtClean="0">
                          <a:solidFill>
                            <a:srgbClr val="000000"/>
                          </a:solidFill>
                          <a:latin typeface="Book Antiqua"/>
                        </a:rPr>
                        <a:t>48.97</a:t>
                      </a:r>
                      <a:endParaRPr lang="en-US" sz="1800" b="1" i="0" u="none" strike="noStrike" dirty="0">
                        <a:solidFill>
                          <a:srgbClr val="000000"/>
                        </a:solidFill>
                        <a:latin typeface="Book Antiqua"/>
                      </a:endParaRPr>
                    </a:p>
                  </a:txBody>
                  <a:tcPr marL="9525" marR="9525" marT="9525" marB="0" anchor="ctr"/>
                </a:tc>
                <a:tc>
                  <a:txBody>
                    <a:bodyPr/>
                    <a:lstStyle/>
                    <a:p>
                      <a:pPr algn="ctr" rtl="0" fontAlgn="ctr"/>
                      <a:r>
                        <a:rPr lang="en-US" sz="1800" b="1" i="0" u="none" strike="noStrike" dirty="0" smtClean="0">
                          <a:solidFill>
                            <a:srgbClr val="000000"/>
                          </a:solidFill>
                          <a:latin typeface="Book Antiqua"/>
                        </a:rPr>
                        <a:t>32.65</a:t>
                      </a:r>
                      <a:endParaRPr lang="en-US" sz="1800" b="1" i="0" u="none" strike="noStrike" dirty="0">
                        <a:solidFill>
                          <a:srgbClr val="000000"/>
                        </a:solidFill>
                        <a:latin typeface="Book Antiqua"/>
                      </a:endParaRPr>
                    </a:p>
                  </a:txBody>
                  <a:tcPr marL="9525" marR="9525" marT="9525" marB="0" anchor="ctr"/>
                </a:tc>
                <a:tc>
                  <a:txBody>
                    <a:bodyPr/>
                    <a:lstStyle/>
                    <a:p>
                      <a:pPr algn="ctr" rtl="0" fontAlgn="ctr"/>
                      <a:r>
                        <a:rPr lang="en-US" sz="1800" b="1" i="0" u="none" strike="noStrike" dirty="0" smtClean="0">
                          <a:solidFill>
                            <a:srgbClr val="000000"/>
                          </a:solidFill>
                          <a:latin typeface="Book Antiqua"/>
                        </a:rPr>
                        <a:t>81.62</a:t>
                      </a:r>
                      <a:endParaRPr lang="en-US" sz="1800" b="1" i="0" u="none" strike="noStrike" dirty="0">
                        <a:solidFill>
                          <a:srgbClr val="000000"/>
                        </a:solidFill>
                        <a:latin typeface="Book Antiqua"/>
                      </a:endParaRPr>
                    </a:p>
                  </a:txBody>
                  <a:tcPr marL="9525" marR="9525" marT="9525" marB="0" anchor="ctr"/>
                </a:tc>
                <a:extLst>
                  <a:ext uri="{0D108BD9-81ED-4DB2-BD59-A6C34878D82A}">
                    <a16:rowId xmlns:a16="http://schemas.microsoft.com/office/drawing/2014/main" xmlns="" val="4067393889"/>
                  </a:ext>
                </a:extLst>
              </a:tr>
            </a:tbl>
          </a:graphicData>
        </a:graphic>
      </p:graphicFrame>
      <p:sp>
        <p:nvSpPr>
          <p:cNvPr id="6" name="TextBox 5"/>
          <p:cNvSpPr txBox="1"/>
          <p:nvPr/>
        </p:nvSpPr>
        <p:spPr>
          <a:xfrm>
            <a:off x="7162800" y="762000"/>
            <a:ext cx="1447800" cy="338554"/>
          </a:xfrm>
          <a:prstGeom prst="rect">
            <a:avLst/>
          </a:prstGeom>
          <a:noFill/>
        </p:spPr>
        <p:txBody>
          <a:bodyPr wrap="square" rtlCol="0">
            <a:spAutoFit/>
          </a:bodyPr>
          <a:lstStyle/>
          <a:p>
            <a:pPr algn="ctr"/>
            <a:r>
              <a:rPr lang="en-US" sz="1600" dirty="0"/>
              <a:t>Rs. In </a:t>
            </a:r>
            <a:r>
              <a:rPr lang="en-US" sz="1600" dirty="0" err="1"/>
              <a:t>Crore</a:t>
            </a:r>
            <a:endParaRPr lang="en-US" sz="1600" dirty="0"/>
          </a:p>
        </p:txBody>
      </p:sp>
      <p:pic>
        <p:nvPicPr>
          <p:cNvPr id="7" name="Picture 6" descr="C:\Documents and Settings\user\Desktop\LOGO\MDM_LOGO_JPEG.JPG"/>
          <p:cNvPicPr>
            <a:picLocks noChangeAspect="1" noChangeArrowheads="1"/>
          </p:cNvPicPr>
          <p:nvPr/>
        </p:nvPicPr>
        <p:blipFill>
          <a:blip r:embed="rId2" cstate="print"/>
          <a:srcRect l="27779" t="13121" r="27777" b="10283"/>
          <a:stretch>
            <a:fillRect/>
          </a:stretch>
        </p:blipFill>
        <p:spPr bwMode="auto">
          <a:xfrm>
            <a:off x="8458200" y="0"/>
            <a:ext cx="685800" cy="832572"/>
          </a:xfrm>
          <a:prstGeom prst="rect">
            <a:avLst/>
          </a:prstGeom>
          <a:noFill/>
          <a:ln w="9525">
            <a:noFill/>
            <a:miter lim="800000"/>
            <a:headEnd/>
            <a:tailEnd/>
          </a:ln>
        </p:spPr>
      </p:pic>
      <p:sp>
        <p:nvSpPr>
          <p:cNvPr id="8" name="TextBox 7"/>
          <p:cNvSpPr txBox="1"/>
          <p:nvPr/>
        </p:nvSpPr>
        <p:spPr>
          <a:xfrm>
            <a:off x="304800" y="6248400"/>
            <a:ext cx="8610600" cy="492443"/>
          </a:xfrm>
          <a:prstGeom prst="rect">
            <a:avLst/>
          </a:prstGeom>
          <a:noFill/>
        </p:spPr>
        <p:txBody>
          <a:bodyPr wrap="square" rtlCol="0">
            <a:spAutoFit/>
          </a:bodyPr>
          <a:lstStyle/>
          <a:p>
            <a:r>
              <a:rPr lang="en-US" sz="1400" b="1" dirty="0"/>
              <a:t>N.B.</a:t>
            </a:r>
            <a:r>
              <a:rPr lang="en-US" sz="1400" dirty="0"/>
              <a:t> </a:t>
            </a:r>
            <a:r>
              <a:rPr lang="en-US" sz="1400" b="1" dirty="0"/>
              <a:t>Flexi Fund</a:t>
            </a:r>
            <a:r>
              <a:rPr lang="en-US" sz="1400" dirty="0"/>
              <a:t>:- </a:t>
            </a:r>
            <a:r>
              <a:rPr lang="en-US" sz="1200" dirty="0"/>
              <a:t>Flexibility to the States for utilizing 5%  of their Annual Work Plan &amp; Budget for new interventions under National </a:t>
            </a:r>
            <a:r>
              <a:rPr lang="en-US" sz="1200" dirty="0" err="1"/>
              <a:t>Programme</a:t>
            </a:r>
            <a:r>
              <a:rPr lang="en-US" sz="1200" dirty="0"/>
              <a:t> of Mid-Day-Meal in schools.</a:t>
            </a:r>
            <a:endParaRPr lang="en-US" sz="1400" dirty="0"/>
          </a:p>
        </p:txBody>
      </p:sp>
      <p:sp>
        <p:nvSpPr>
          <p:cNvPr id="9" name="Left Arrow 8">
            <a:hlinkClick r:id="rId3" action="ppaction://hlinksldjump"/>
          </p:cNvPr>
          <p:cNvSpPr/>
          <p:nvPr/>
        </p:nvSpPr>
        <p:spPr>
          <a:xfrm>
            <a:off x="8572528" y="6500834"/>
            <a:ext cx="28575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59179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0" y="0"/>
            <a:ext cx="9144000" cy="500042"/>
          </a:xfrm>
        </p:spPr>
        <p:txBody>
          <a:bodyPr>
            <a:noAutofit/>
          </a:bodyPr>
          <a:lstStyle/>
          <a:p>
            <a:r>
              <a:rPr lang="en-US" sz="3200" b="1" dirty="0"/>
              <a:t>Additional Proposal – 2020-21</a:t>
            </a:r>
            <a:r>
              <a:rPr lang="en-US" sz="3600" b="1" dirty="0"/>
              <a:t> </a:t>
            </a:r>
            <a:endParaRPr lang="en-IN" sz="3600" b="1" dirty="0"/>
          </a:p>
        </p:txBody>
      </p:sp>
      <p:pic>
        <p:nvPicPr>
          <p:cNvPr id="7" name="Picture 6" descr="C:\Documents and Settings\user\Desktop\LOGO\MDM_LOGO_JPEG.JPG"/>
          <p:cNvPicPr>
            <a:picLocks noChangeAspect="1" noChangeArrowheads="1"/>
          </p:cNvPicPr>
          <p:nvPr/>
        </p:nvPicPr>
        <p:blipFill>
          <a:blip r:embed="rId2" cstate="print"/>
          <a:srcRect l="27779" t="13121" r="27777" b="10283"/>
          <a:stretch>
            <a:fillRect/>
          </a:stretch>
        </p:blipFill>
        <p:spPr bwMode="auto">
          <a:xfrm>
            <a:off x="8458200" y="0"/>
            <a:ext cx="685800" cy="832572"/>
          </a:xfrm>
          <a:prstGeom prst="rect">
            <a:avLst/>
          </a:prstGeom>
          <a:noFill/>
          <a:ln w="9525">
            <a:noFill/>
            <a:miter lim="800000"/>
            <a:headEnd/>
            <a:tailEnd/>
          </a:ln>
        </p:spPr>
      </p:pic>
      <p:sp>
        <p:nvSpPr>
          <p:cNvPr id="8" name="TextBox 7"/>
          <p:cNvSpPr txBox="1"/>
          <p:nvPr/>
        </p:nvSpPr>
        <p:spPr>
          <a:xfrm>
            <a:off x="357158" y="571480"/>
            <a:ext cx="3571900" cy="369332"/>
          </a:xfrm>
          <a:prstGeom prst="rect">
            <a:avLst/>
          </a:prstGeom>
          <a:noFill/>
        </p:spPr>
        <p:txBody>
          <a:bodyPr wrap="square" rtlCol="0">
            <a:spAutoFit/>
          </a:bodyPr>
          <a:lstStyle/>
          <a:p>
            <a:pPr marL="342900" indent="-342900">
              <a:buAutoNum type="alphaUcParenR"/>
            </a:pPr>
            <a:r>
              <a:rPr lang="en-US" b="1" dirty="0">
                <a:solidFill>
                  <a:srgbClr val="7030A0"/>
                </a:solidFill>
              </a:rPr>
              <a:t>Construction of Dining Hall</a:t>
            </a:r>
          </a:p>
        </p:txBody>
      </p:sp>
      <p:graphicFrame>
        <p:nvGraphicFramePr>
          <p:cNvPr id="9" name="Table 8"/>
          <p:cNvGraphicFramePr>
            <a:graphicFrameLocks noGrp="1"/>
          </p:cNvGraphicFramePr>
          <p:nvPr/>
        </p:nvGraphicFramePr>
        <p:xfrm>
          <a:off x="428596" y="928670"/>
          <a:ext cx="8286810" cy="1828800"/>
        </p:xfrm>
        <a:graphic>
          <a:graphicData uri="http://schemas.openxmlformats.org/drawingml/2006/table">
            <a:tbl>
              <a:tblPr firstRow="1" bandRow="1">
                <a:tableStyleId>{5C22544A-7EE6-4342-B048-85BDC9FD1C3A}</a:tableStyleId>
              </a:tblPr>
              <a:tblGrid>
                <a:gridCol w="1285884">
                  <a:extLst>
                    <a:ext uri="{9D8B030D-6E8A-4147-A177-3AD203B41FA5}">
                      <a16:colId xmlns:a16="http://schemas.microsoft.com/office/drawing/2014/main" xmlns="" val="20000"/>
                    </a:ext>
                  </a:extLst>
                </a:gridCol>
                <a:gridCol w="1643074">
                  <a:extLst>
                    <a:ext uri="{9D8B030D-6E8A-4147-A177-3AD203B41FA5}">
                      <a16:colId xmlns:a16="http://schemas.microsoft.com/office/drawing/2014/main" xmlns="" val="20001"/>
                    </a:ext>
                  </a:extLst>
                </a:gridCol>
                <a:gridCol w="1214447">
                  <a:extLst>
                    <a:ext uri="{9D8B030D-6E8A-4147-A177-3AD203B41FA5}">
                      <a16:colId xmlns:a16="http://schemas.microsoft.com/office/drawing/2014/main" xmlns="" val="20002"/>
                    </a:ext>
                  </a:extLst>
                </a:gridCol>
                <a:gridCol w="1381135">
                  <a:extLst>
                    <a:ext uri="{9D8B030D-6E8A-4147-A177-3AD203B41FA5}">
                      <a16:colId xmlns:a16="http://schemas.microsoft.com/office/drawing/2014/main" xmlns="" val="20003"/>
                    </a:ext>
                  </a:extLst>
                </a:gridCol>
                <a:gridCol w="1381135">
                  <a:extLst>
                    <a:ext uri="{9D8B030D-6E8A-4147-A177-3AD203B41FA5}">
                      <a16:colId xmlns:a16="http://schemas.microsoft.com/office/drawing/2014/main" xmlns="" val="20004"/>
                    </a:ext>
                  </a:extLst>
                </a:gridCol>
                <a:gridCol w="1381135">
                  <a:extLst>
                    <a:ext uri="{9D8B030D-6E8A-4147-A177-3AD203B41FA5}">
                      <a16:colId xmlns:a16="http://schemas.microsoft.com/office/drawing/2014/main" xmlns="" val="20005"/>
                    </a:ext>
                  </a:extLst>
                </a:gridCol>
              </a:tblGrid>
              <a:tr h="1265230">
                <a:tc>
                  <a:txBody>
                    <a:bodyPr/>
                    <a:lstStyle/>
                    <a:p>
                      <a:pPr algn="ctr"/>
                      <a:r>
                        <a:rPr lang="en-US" dirty="0"/>
                        <a:t>Primary Schools</a:t>
                      </a:r>
                    </a:p>
                  </a:txBody>
                  <a:tcPr anchor="ctr" anchorCtr="1"/>
                </a:tc>
                <a:tc>
                  <a:txBody>
                    <a:bodyPr/>
                    <a:lstStyle/>
                    <a:p>
                      <a:pPr algn="ctr"/>
                      <a:r>
                        <a:rPr lang="en-US" dirty="0"/>
                        <a:t>Fund required @ 2.69 </a:t>
                      </a:r>
                      <a:r>
                        <a:rPr lang="en-US" dirty="0" err="1"/>
                        <a:t>lakh</a:t>
                      </a:r>
                      <a:r>
                        <a:rPr lang="en-US" dirty="0"/>
                        <a:t> per unit</a:t>
                      </a:r>
                    </a:p>
                  </a:txBody>
                  <a:tcPr anchor="ctr" anchorCtr="1"/>
                </a:tc>
                <a:tc>
                  <a:txBody>
                    <a:bodyPr/>
                    <a:lstStyle/>
                    <a:p>
                      <a:pPr algn="ctr"/>
                      <a:r>
                        <a:rPr lang="en-US" dirty="0"/>
                        <a:t>Upper Primary Schools</a:t>
                      </a: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Fund required @ 4.92 </a:t>
                      </a:r>
                      <a:r>
                        <a:rPr lang="en-US" dirty="0" err="1"/>
                        <a:t>lakh</a:t>
                      </a:r>
                      <a:r>
                        <a:rPr lang="en-US" dirty="0"/>
                        <a:t> per unit</a:t>
                      </a:r>
                    </a:p>
                    <a:p>
                      <a:pPr algn="ctr"/>
                      <a:endParaRPr lang="en-US" dirty="0"/>
                    </a:p>
                  </a:txBody>
                  <a:tcPr anchor="ctr" anchorCtr="1"/>
                </a:tc>
                <a:tc>
                  <a:txBody>
                    <a:bodyPr/>
                    <a:lstStyle/>
                    <a:p>
                      <a:pPr algn="ctr"/>
                      <a:r>
                        <a:rPr lang="en-US" dirty="0"/>
                        <a:t>Total</a:t>
                      </a:r>
                    </a:p>
                    <a:p>
                      <a:pPr algn="ctr"/>
                      <a:r>
                        <a:rPr lang="en-US" dirty="0"/>
                        <a:t> (In units)</a:t>
                      </a:r>
                    </a:p>
                  </a:txBody>
                  <a:tcPr anchor="ctr" anchorCtr="1"/>
                </a:tc>
                <a:tc>
                  <a:txBody>
                    <a:bodyPr/>
                    <a:lstStyle/>
                    <a:p>
                      <a:pPr algn="ctr"/>
                      <a:r>
                        <a:rPr lang="en-US" dirty="0"/>
                        <a:t>Total</a:t>
                      </a:r>
                      <a:r>
                        <a:rPr lang="en-US" baseline="0" dirty="0"/>
                        <a:t> Fund Required (In </a:t>
                      </a:r>
                      <a:r>
                        <a:rPr lang="en-US" baseline="0" dirty="0" err="1"/>
                        <a:t>Lakhs</a:t>
                      </a:r>
                      <a:r>
                        <a:rPr lang="en-US" baseline="0" dirty="0"/>
                        <a:t>)</a:t>
                      </a:r>
                      <a:endParaRPr lang="en-US" dirty="0"/>
                    </a:p>
                  </a:txBody>
                  <a:tcPr anchor="ctr" anchorCtr="1"/>
                </a:tc>
                <a:extLst>
                  <a:ext uri="{0D108BD9-81ED-4DB2-BD59-A6C34878D82A}">
                    <a16:rowId xmlns:a16="http://schemas.microsoft.com/office/drawing/2014/main" xmlns="" val="10000"/>
                  </a:ext>
                </a:extLst>
              </a:tr>
              <a:tr h="159380">
                <a:tc>
                  <a:txBody>
                    <a:bodyPr/>
                    <a:lstStyle/>
                    <a:p>
                      <a:pPr algn="ctr"/>
                      <a:r>
                        <a:rPr lang="en-US" b="1" dirty="0"/>
                        <a:t>4531</a:t>
                      </a:r>
                    </a:p>
                  </a:txBody>
                  <a:tcPr anchor="ctr" anchorCtr="1"/>
                </a:tc>
                <a:tc>
                  <a:txBody>
                    <a:bodyPr/>
                    <a:lstStyle/>
                    <a:p>
                      <a:pPr algn="ctr"/>
                      <a:r>
                        <a:rPr lang="en-US" b="1" dirty="0"/>
                        <a:t>12188.39</a:t>
                      </a:r>
                    </a:p>
                  </a:txBody>
                  <a:tcPr anchor="ctr" anchorCtr="1"/>
                </a:tc>
                <a:tc>
                  <a:txBody>
                    <a:bodyPr/>
                    <a:lstStyle/>
                    <a:p>
                      <a:pPr algn="ctr"/>
                      <a:r>
                        <a:rPr lang="en-US" b="1" dirty="0"/>
                        <a:t>1473</a:t>
                      </a:r>
                    </a:p>
                  </a:txBody>
                  <a:tcPr anchor="ctr" anchorCtr="1"/>
                </a:tc>
                <a:tc>
                  <a:txBody>
                    <a:bodyPr/>
                    <a:lstStyle/>
                    <a:p>
                      <a:pPr algn="ctr"/>
                      <a:r>
                        <a:rPr lang="en-US" b="1" dirty="0"/>
                        <a:t>7247.16</a:t>
                      </a:r>
                    </a:p>
                  </a:txBody>
                  <a:tcPr anchor="ctr" anchorCtr="1"/>
                </a:tc>
                <a:tc>
                  <a:txBody>
                    <a:bodyPr/>
                    <a:lstStyle/>
                    <a:p>
                      <a:pPr algn="ctr"/>
                      <a:r>
                        <a:rPr lang="en-US" b="1" dirty="0"/>
                        <a:t>6004</a:t>
                      </a:r>
                    </a:p>
                  </a:txBody>
                  <a:tcPr anchor="ctr" anchorCtr="1"/>
                </a:tc>
                <a:tc>
                  <a:txBody>
                    <a:bodyPr/>
                    <a:lstStyle/>
                    <a:p>
                      <a:pPr algn="ctr"/>
                      <a:r>
                        <a:rPr lang="en-US" b="1" dirty="0"/>
                        <a:t>19435.55</a:t>
                      </a:r>
                    </a:p>
                  </a:txBody>
                  <a:tcPr anchor="ctr" anchorCtr="1"/>
                </a:tc>
                <a:extLst>
                  <a:ext uri="{0D108BD9-81ED-4DB2-BD59-A6C34878D82A}">
                    <a16:rowId xmlns:a16="http://schemas.microsoft.com/office/drawing/2014/main" xmlns="" val="10001"/>
                  </a:ext>
                </a:extLst>
              </a:tr>
            </a:tbl>
          </a:graphicData>
        </a:graphic>
      </p:graphicFrame>
      <p:sp>
        <p:nvSpPr>
          <p:cNvPr id="10" name="TextBox 9"/>
          <p:cNvSpPr txBox="1"/>
          <p:nvPr/>
        </p:nvSpPr>
        <p:spPr>
          <a:xfrm>
            <a:off x="357158" y="2916792"/>
            <a:ext cx="5357850" cy="369332"/>
          </a:xfrm>
          <a:prstGeom prst="rect">
            <a:avLst/>
          </a:prstGeom>
          <a:noFill/>
        </p:spPr>
        <p:txBody>
          <a:bodyPr wrap="square" rtlCol="0">
            <a:spAutoFit/>
          </a:bodyPr>
          <a:lstStyle/>
          <a:p>
            <a:pPr marL="342900" indent="-342900"/>
            <a:r>
              <a:rPr lang="en-US" dirty="0"/>
              <a:t>B) </a:t>
            </a:r>
            <a:r>
              <a:rPr lang="en-US" b="1" dirty="0">
                <a:solidFill>
                  <a:srgbClr val="7030A0"/>
                </a:solidFill>
              </a:rPr>
              <a:t>POST COVID-19 – Requirements (Synopsis)</a:t>
            </a:r>
          </a:p>
        </p:txBody>
      </p:sp>
      <p:graphicFrame>
        <p:nvGraphicFramePr>
          <p:cNvPr id="11" name="Table 10"/>
          <p:cNvGraphicFramePr>
            <a:graphicFrameLocks noGrp="1"/>
          </p:cNvGraphicFramePr>
          <p:nvPr/>
        </p:nvGraphicFramePr>
        <p:xfrm>
          <a:off x="428596" y="3260112"/>
          <a:ext cx="8286807" cy="3312160"/>
        </p:xfrm>
        <a:graphic>
          <a:graphicData uri="http://schemas.openxmlformats.org/drawingml/2006/table">
            <a:tbl>
              <a:tblPr firstRow="1" bandRow="1">
                <a:tableStyleId>{5C22544A-7EE6-4342-B048-85BDC9FD1C3A}</a:tableStyleId>
              </a:tblPr>
              <a:tblGrid>
                <a:gridCol w="2571768">
                  <a:extLst>
                    <a:ext uri="{9D8B030D-6E8A-4147-A177-3AD203B41FA5}">
                      <a16:colId xmlns:a16="http://schemas.microsoft.com/office/drawing/2014/main" xmlns="" val="20000"/>
                    </a:ext>
                  </a:extLst>
                </a:gridCol>
                <a:gridCol w="3286148"/>
                <a:gridCol w="2428891">
                  <a:extLst>
                    <a:ext uri="{9D8B030D-6E8A-4147-A177-3AD203B41FA5}">
                      <a16:colId xmlns:a16="http://schemas.microsoft.com/office/drawing/2014/main" xmlns="" val="20001"/>
                    </a:ext>
                  </a:extLst>
                </a:gridCol>
              </a:tblGrid>
              <a:tr h="370840">
                <a:tc>
                  <a:txBody>
                    <a:bodyPr/>
                    <a:lstStyle/>
                    <a:p>
                      <a:pPr algn="ctr"/>
                      <a:r>
                        <a:rPr lang="en-US" dirty="0"/>
                        <a:t>ITEMS</a:t>
                      </a:r>
                    </a:p>
                  </a:txBody>
                  <a:tcPr/>
                </a:tc>
                <a:tc>
                  <a:txBody>
                    <a:bodyPr/>
                    <a:lstStyle/>
                    <a:p>
                      <a:pPr algn="ctr"/>
                      <a:r>
                        <a:rPr lang="en-US" dirty="0" smtClean="0"/>
                        <a:t>SCALE</a:t>
                      </a:r>
                      <a:endParaRPr lang="en-US" dirty="0"/>
                    </a:p>
                  </a:txBody>
                  <a:tcPr/>
                </a:tc>
                <a:tc>
                  <a:txBody>
                    <a:bodyPr/>
                    <a:lstStyle/>
                    <a:p>
                      <a:pPr algn="ctr"/>
                      <a:r>
                        <a:rPr lang="en-US" dirty="0"/>
                        <a:t>Amount (Rs. In </a:t>
                      </a:r>
                      <a:r>
                        <a:rPr lang="en-US" dirty="0" err="1"/>
                        <a:t>Lakhs</a:t>
                      </a:r>
                      <a:r>
                        <a:rPr lang="en-US" dirty="0"/>
                        <a:t>)</a:t>
                      </a:r>
                    </a:p>
                  </a:txBody>
                  <a:tcPr/>
                </a:tc>
                <a:extLst>
                  <a:ext uri="{0D108BD9-81ED-4DB2-BD59-A6C34878D82A}">
                    <a16:rowId xmlns:a16="http://schemas.microsoft.com/office/drawing/2014/main" xmlns="" val="10000"/>
                  </a:ext>
                </a:extLst>
              </a:tr>
              <a:tr h="370840">
                <a:tc>
                  <a:txBody>
                    <a:bodyPr/>
                    <a:lstStyle/>
                    <a:p>
                      <a:pPr algn="ctr"/>
                      <a:r>
                        <a:rPr lang="en-US" sz="1800" dirty="0"/>
                        <a:t>Soap</a:t>
                      </a:r>
                    </a:p>
                  </a:txBody>
                  <a:tcPr/>
                </a:tc>
                <a:tc>
                  <a:txBody>
                    <a:bodyPr/>
                    <a:lstStyle/>
                    <a:p>
                      <a:pPr algn="ctr"/>
                      <a:r>
                        <a:rPr lang="en-US" sz="1700" dirty="0" smtClean="0"/>
                        <a:t>One soap for 25 students for 6 days</a:t>
                      </a:r>
                      <a:endParaRPr lang="en-US" sz="1700" dirty="0"/>
                    </a:p>
                  </a:txBody>
                  <a:tcPr/>
                </a:tc>
                <a:tc>
                  <a:txBody>
                    <a:bodyPr/>
                    <a:lstStyle/>
                    <a:p>
                      <a:pPr algn="ctr"/>
                      <a:r>
                        <a:rPr lang="en-US" sz="1800" dirty="0"/>
                        <a:t>3358.62</a:t>
                      </a:r>
                    </a:p>
                  </a:txBody>
                  <a:tcPr/>
                </a:tc>
                <a:extLst>
                  <a:ext uri="{0D108BD9-81ED-4DB2-BD59-A6C34878D82A}">
                    <a16:rowId xmlns:a16="http://schemas.microsoft.com/office/drawing/2014/main" xmlns="" val="10001"/>
                  </a:ext>
                </a:extLst>
              </a:tr>
              <a:tr h="370840">
                <a:tc>
                  <a:txBody>
                    <a:bodyPr/>
                    <a:lstStyle/>
                    <a:p>
                      <a:pPr algn="ctr"/>
                      <a:r>
                        <a:rPr lang="en-US" sz="1800" dirty="0"/>
                        <a:t>Hand</a:t>
                      </a:r>
                      <a:r>
                        <a:rPr lang="en-US" sz="1800" baseline="0" dirty="0"/>
                        <a:t> Sanitizer</a:t>
                      </a:r>
                      <a:endParaRPr lang="en-US" sz="1800" dirty="0"/>
                    </a:p>
                  </a:txBody>
                  <a:tcPr/>
                </a:tc>
                <a:tc>
                  <a:txBody>
                    <a:bodyPr/>
                    <a:lstStyle/>
                    <a:p>
                      <a:pPr algn="ctr"/>
                      <a:r>
                        <a:rPr lang="en-US" sz="1700" dirty="0" smtClean="0"/>
                        <a:t>One 100 ML for 15 students for 6 days</a:t>
                      </a:r>
                      <a:endParaRPr lang="en-US" sz="1700" dirty="0"/>
                    </a:p>
                  </a:txBody>
                  <a:tcPr/>
                </a:tc>
                <a:tc>
                  <a:txBody>
                    <a:bodyPr/>
                    <a:lstStyle/>
                    <a:p>
                      <a:pPr algn="ctr"/>
                      <a:r>
                        <a:rPr lang="en-US" sz="1800" dirty="0"/>
                        <a:t>11189.48</a:t>
                      </a:r>
                    </a:p>
                  </a:txBody>
                  <a:tcPr/>
                </a:tc>
                <a:extLst>
                  <a:ext uri="{0D108BD9-81ED-4DB2-BD59-A6C34878D82A}">
                    <a16:rowId xmlns:a16="http://schemas.microsoft.com/office/drawing/2014/main" xmlns="" val="10002"/>
                  </a:ext>
                </a:extLst>
              </a:tr>
              <a:tr h="370840">
                <a:tc>
                  <a:txBody>
                    <a:bodyPr/>
                    <a:lstStyle/>
                    <a:p>
                      <a:pPr algn="ctr"/>
                      <a:r>
                        <a:rPr lang="en-US" sz="1800" dirty="0"/>
                        <a:t>Awareness</a:t>
                      </a:r>
                      <a:r>
                        <a:rPr lang="en-US" sz="1800" baseline="0" dirty="0"/>
                        <a:t> </a:t>
                      </a:r>
                      <a:r>
                        <a:rPr lang="en-US" sz="1800" baseline="0" dirty="0" err="1"/>
                        <a:t>Programme</a:t>
                      </a:r>
                      <a:endParaRPr lang="en-US" sz="1800" dirty="0"/>
                    </a:p>
                  </a:txBody>
                  <a:tcPr/>
                </a:tc>
                <a:tc>
                  <a:txBody>
                    <a:bodyPr/>
                    <a:lstStyle/>
                    <a:p>
                      <a:pPr algn="ctr"/>
                      <a:r>
                        <a:rPr lang="en-US" sz="1700" dirty="0" smtClean="0"/>
                        <a:t>Per</a:t>
                      </a:r>
                      <a:r>
                        <a:rPr lang="en-US" sz="1700" baseline="0" dirty="0" smtClean="0"/>
                        <a:t> school: Pry@ Rs. 500/-; Up. Pry &amp; NCLP @ Rs. 750/- per month</a:t>
                      </a:r>
                      <a:endParaRPr lang="en-US" sz="1700" dirty="0"/>
                    </a:p>
                  </a:txBody>
                  <a:tcPr/>
                </a:tc>
                <a:tc>
                  <a:txBody>
                    <a:bodyPr/>
                    <a:lstStyle/>
                    <a:p>
                      <a:pPr algn="ctr"/>
                      <a:r>
                        <a:rPr lang="en-US" sz="1800" dirty="0"/>
                        <a:t>5541.12</a:t>
                      </a:r>
                    </a:p>
                  </a:txBody>
                  <a:tcPr/>
                </a:tc>
                <a:extLst>
                  <a:ext uri="{0D108BD9-81ED-4DB2-BD59-A6C34878D82A}">
                    <a16:rowId xmlns:a16="http://schemas.microsoft.com/office/drawing/2014/main" xmlns="" val="10003"/>
                  </a:ext>
                </a:extLst>
              </a:tr>
              <a:tr h="370840">
                <a:tc>
                  <a:txBody>
                    <a:bodyPr/>
                    <a:lstStyle/>
                    <a:p>
                      <a:pPr algn="ctr"/>
                      <a:r>
                        <a:rPr lang="en-US" sz="1800" dirty="0"/>
                        <a:t>Training to CCH</a:t>
                      </a:r>
                    </a:p>
                  </a:txBody>
                  <a:tcPr/>
                </a:tc>
                <a:tc>
                  <a:txBody>
                    <a:bodyPr/>
                    <a:lstStyle/>
                    <a:p>
                      <a:pPr algn="ctr"/>
                      <a:r>
                        <a:rPr lang="en-US" sz="1700" dirty="0" smtClean="0"/>
                        <a:t>One meeting</a:t>
                      </a:r>
                      <a:r>
                        <a:rPr lang="en-US" sz="1700" baseline="0" dirty="0" smtClean="0"/>
                        <a:t> (100 CCH) per month @ Rs. 1000/-</a:t>
                      </a:r>
                      <a:endParaRPr lang="en-US" sz="1700" dirty="0"/>
                    </a:p>
                  </a:txBody>
                  <a:tcPr/>
                </a:tc>
                <a:tc>
                  <a:txBody>
                    <a:bodyPr/>
                    <a:lstStyle/>
                    <a:p>
                      <a:pPr algn="ctr"/>
                      <a:r>
                        <a:rPr lang="en-US" sz="1800" dirty="0"/>
                        <a:t>289.00</a:t>
                      </a:r>
                    </a:p>
                  </a:txBody>
                  <a:tcPr/>
                </a:tc>
                <a:extLst>
                  <a:ext uri="{0D108BD9-81ED-4DB2-BD59-A6C34878D82A}">
                    <a16:rowId xmlns:a16="http://schemas.microsoft.com/office/drawing/2014/main" xmlns="" val="10004"/>
                  </a:ext>
                </a:extLst>
              </a:tr>
              <a:tr h="370840">
                <a:tc>
                  <a:txBody>
                    <a:bodyPr/>
                    <a:lstStyle/>
                    <a:p>
                      <a:pPr algn="ctr"/>
                      <a:r>
                        <a:rPr lang="en-US" sz="1800" dirty="0"/>
                        <a:t>MASK</a:t>
                      </a:r>
                    </a:p>
                  </a:txBody>
                  <a:tcPr/>
                </a:tc>
                <a:tc>
                  <a:txBody>
                    <a:bodyPr/>
                    <a:lstStyle/>
                    <a:p>
                      <a:pPr algn="ctr"/>
                      <a:r>
                        <a:rPr lang="en-US" sz="1700" dirty="0" smtClean="0"/>
                        <a:t>2 unit per month for one CCH</a:t>
                      </a:r>
                      <a:endParaRPr lang="en-US" sz="1700" dirty="0"/>
                    </a:p>
                  </a:txBody>
                  <a:tcPr/>
                </a:tc>
                <a:tc>
                  <a:txBody>
                    <a:bodyPr/>
                    <a:lstStyle/>
                    <a:p>
                      <a:pPr algn="ctr"/>
                      <a:r>
                        <a:rPr lang="en-US" sz="1800" dirty="0"/>
                        <a:t>1733.98</a:t>
                      </a:r>
                    </a:p>
                  </a:txBody>
                  <a:tcPr/>
                </a:tc>
                <a:extLst>
                  <a:ext uri="{0D108BD9-81ED-4DB2-BD59-A6C34878D82A}">
                    <a16:rowId xmlns:a16="http://schemas.microsoft.com/office/drawing/2014/main" xmlns="" val="10005"/>
                  </a:ext>
                </a:extLst>
              </a:tr>
              <a:tr h="370840">
                <a:tc>
                  <a:txBody>
                    <a:bodyPr/>
                    <a:lstStyle/>
                    <a:p>
                      <a:pPr algn="ctr"/>
                      <a:r>
                        <a:rPr lang="en-US" sz="1700" b="1" dirty="0"/>
                        <a:t>TOAL</a:t>
                      </a:r>
                    </a:p>
                  </a:txBody>
                  <a:tcPr/>
                </a:tc>
                <a:tc>
                  <a:txBody>
                    <a:bodyPr/>
                    <a:lstStyle/>
                    <a:p>
                      <a:pPr algn="ctr"/>
                      <a:endParaRPr lang="en-US" sz="1700" b="1" dirty="0"/>
                    </a:p>
                  </a:txBody>
                  <a:tcPr/>
                </a:tc>
                <a:tc>
                  <a:txBody>
                    <a:bodyPr/>
                    <a:lstStyle/>
                    <a:p>
                      <a:pPr algn="ctr"/>
                      <a:r>
                        <a:rPr lang="en-US" sz="1800" b="1" dirty="0"/>
                        <a:t>22112.18</a:t>
                      </a:r>
                    </a:p>
                  </a:txBody>
                  <a:tcPr/>
                </a:tc>
                <a:extLst>
                  <a:ext uri="{0D108BD9-81ED-4DB2-BD59-A6C34878D82A}">
                    <a16:rowId xmlns:a16="http://schemas.microsoft.com/office/drawing/2014/main" xmlns="" val="10006"/>
                  </a:ext>
                </a:extLst>
              </a:tr>
            </a:tbl>
          </a:graphicData>
        </a:graphic>
      </p:graphicFrame>
      <p:sp>
        <p:nvSpPr>
          <p:cNvPr id="12" name="Left Arrow 11">
            <a:hlinkClick r:id="rId3" action="ppaction://hlinksldjump"/>
          </p:cNvPr>
          <p:cNvSpPr/>
          <p:nvPr/>
        </p:nvSpPr>
        <p:spPr>
          <a:xfrm>
            <a:off x="8572528" y="6500834"/>
            <a:ext cx="28575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59179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0FFBB69A-1930-42D7-878E-55279CB9DCFE}" type="slidenum">
              <a:rPr lang="en-US" smtClean="0"/>
              <a:pPr>
                <a:defRPr/>
              </a:pPr>
              <a:t>22</a:t>
            </a:fld>
            <a:endParaRPr lang="en-US"/>
          </a:p>
        </p:txBody>
      </p:sp>
      <p:sp>
        <p:nvSpPr>
          <p:cNvPr id="8" name="Rectangle 2"/>
          <p:cNvSpPr txBox="1">
            <a:spLocks noChangeArrowheads="1"/>
          </p:cNvSpPr>
          <p:nvPr/>
        </p:nvSpPr>
        <p:spPr bwMode="auto">
          <a:xfrm>
            <a:off x="0" y="-6832"/>
            <a:ext cx="9144000" cy="609600"/>
          </a:xfrm>
          <a:prstGeom prst="rect">
            <a:avLst/>
          </a:prstGeom>
          <a:noFill/>
          <a:ln w="9525">
            <a:noFill/>
            <a:miter lim="800000"/>
            <a:headEnd/>
            <a:tailEnd/>
          </a:ln>
        </p:spPr>
        <p:txBody>
          <a:bodyPr anchor="ctr"/>
          <a:lstStyle/>
          <a:p>
            <a:pPr algn="ctr" eaLnBrk="0" hangingPunct="0">
              <a:defRPr/>
            </a:pPr>
            <a:r>
              <a:rPr lang="en-US" sz="4000" b="1" kern="0" dirty="0">
                <a:latin typeface="+mj-lt"/>
                <a:ea typeface="+mj-ea"/>
                <a:cs typeface="+mj-cs"/>
              </a:rPr>
              <a:t>Mid Day Meal </a:t>
            </a:r>
            <a:r>
              <a:rPr lang="en-US" sz="4000" b="1" kern="0" dirty="0" err="1">
                <a:latin typeface="+mj-lt"/>
                <a:ea typeface="+mj-ea"/>
                <a:cs typeface="+mj-cs"/>
              </a:rPr>
              <a:t>Programme</a:t>
            </a:r>
            <a:endParaRPr lang="en-US" sz="4000" b="1" kern="0" dirty="0">
              <a:latin typeface="+mj-lt"/>
              <a:ea typeface="+mj-ea"/>
              <a:cs typeface="+mj-cs"/>
            </a:endParaRPr>
          </a:p>
        </p:txBody>
      </p:sp>
      <p:pic>
        <p:nvPicPr>
          <p:cNvPr id="9" name="Picture 5" descr="C:\Documents and Settings\user\Desktop\LOGO\MDM_LOGO_JPEG.JPG"/>
          <p:cNvPicPr>
            <a:picLocks noChangeAspect="1" noChangeArrowheads="1"/>
          </p:cNvPicPr>
          <p:nvPr/>
        </p:nvPicPr>
        <p:blipFill>
          <a:blip r:embed="rId4" cstate="print"/>
          <a:srcRect l="27779" t="13121" r="27777" b="10283"/>
          <a:stretch>
            <a:fillRect/>
          </a:stretch>
        </p:blipFill>
        <p:spPr bwMode="auto">
          <a:xfrm>
            <a:off x="8458200" y="0"/>
            <a:ext cx="685800" cy="832572"/>
          </a:xfrm>
          <a:prstGeom prst="rect">
            <a:avLst/>
          </a:prstGeom>
          <a:noFill/>
          <a:ln w="9525">
            <a:noFill/>
            <a:miter lim="800000"/>
            <a:headEnd/>
            <a:tailEnd/>
          </a:ln>
        </p:spPr>
      </p:pic>
      <p:sp>
        <p:nvSpPr>
          <p:cNvPr id="14" name="TextBox 13"/>
          <p:cNvSpPr txBox="1"/>
          <p:nvPr/>
        </p:nvSpPr>
        <p:spPr>
          <a:xfrm>
            <a:off x="0" y="500042"/>
            <a:ext cx="9144000" cy="461665"/>
          </a:xfrm>
          <a:prstGeom prst="rect">
            <a:avLst/>
          </a:prstGeom>
          <a:noFill/>
        </p:spPr>
        <p:txBody>
          <a:bodyPr wrap="square" rtlCol="0">
            <a:spAutoFit/>
          </a:bodyPr>
          <a:lstStyle/>
          <a:p>
            <a:pPr algn="ctr"/>
            <a:r>
              <a:rPr lang="en-US" sz="2400" b="1" dirty="0" smtClean="0">
                <a:solidFill>
                  <a:srgbClr val="006600"/>
                </a:solidFill>
              </a:rPr>
              <a:t>A short video on MDM</a:t>
            </a:r>
            <a:endParaRPr lang="en-US" sz="2400" b="1" dirty="0">
              <a:solidFill>
                <a:srgbClr val="006600"/>
              </a:solidFill>
            </a:endParaRPr>
          </a:p>
        </p:txBody>
      </p:sp>
      <p:pic>
        <p:nvPicPr>
          <p:cNvPr id="13" name="MDM.mp4">
            <a:hlinkClick r:id="" action="ppaction://media"/>
          </p:cNvPr>
          <p:cNvPicPr>
            <a:picLocks noRot="1" noChangeAspect="1"/>
          </p:cNvPicPr>
          <p:nvPr>
            <a:videoFile r:link="rId1"/>
          </p:nvPr>
        </p:nvPicPr>
        <p:blipFill>
          <a:blip r:embed="rId5"/>
          <a:stretch>
            <a:fillRect/>
          </a:stretch>
        </p:blipFill>
        <p:spPr>
          <a:xfrm>
            <a:off x="857224" y="1000108"/>
            <a:ext cx="7500990" cy="5625743"/>
          </a:xfrm>
          <a:prstGeom prst="rect">
            <a:avLst/>
          </a:prstGeom>
        </p:spPr>
      </p:pic>
    </p:spTree>
    <p:extLst>
      <p:ext uri="{BB962C8B-B14F-4D97-AF65-F5344CB8AC3E}">
        <p14:creationId xmlns:p14="http://schemas.microsoft.com/office/powerpoint/2010/main" xmlns="" val="1560242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0FFBB69A-1930-42D7-878E-55279CB9DCFE}" type="slidenum">
              <a:rPr lang="en-US" smtClean="0"/>
              <a:pPr>
                <a:defRPr/>
              </a:pPr>
              <a:t>23</a:t>
            </a:fld>
            <a:endParaRPr lang="en-US"/>
          </a:p>
        </p:txBody>
      </p:sp>
      <p:sp>
        <p:nvSpPr>
          <p:cNvPr id="8" name="Rectangle 2"/>
          <p:cNvSpPr txBox="1">
            <a:spLocks noChangeArrowheads="1"/>
          </p:cNvSpPr>
          <p:nvPr/>
        </p:nvSpPr>
        <p:spPr bwMode="auto">
          <a:xfrm>
            <a:off x="0" y="-6832"/>
            <a:ext cx="9144000" cy="609600"/>
          </a:xfrm>
          <a:prstGeom prst="rect">
            <a:avLst/>
          </a:prstGeom>
          <a:noFill/>
          <a:ln w="9525">
            <a:noFill/>
            <a:miter lim="800000"/>
            <a:headEnd/>
            <a:tailEnd/>
          </a:ln>
        </p:spPr>
        <p:txBody>
          <a:bodyPr anchor="ctr"/>
          <a:lstStyle/>
          <a:p>
            <a:pPr algn="ctr" eaLnBrk="0" hangingPunct="0">
              <a:defRPr/>
            </a:pPr>
            <a:r>
              <a:rPr lang="en-US" sz="4000" b="1" kern="0" dirty="0">
                <a:latin typeface="+mj-lt"/>
                <a:ea typeface="+mj-ea"/>
                <a:cs typeface="+mj-cs"/>
              </a:rPr>
              <a:t>Mid Day Meal </a:t>
            </a:r>
            <a:r>
              <a:rPr lang="en-US" sz="4000" b="1" kern="0" dirty="0" err="1">
                <a:latin typeface="+mj-lt"/>
                <a:ea typeface="+mj-ea"/>
                <a:cs typeface="+mj-cs"/>
              </a:rPr>
              <a:t>Programme</a:t>
            </a:r>
            <a:endParaRPr lang="en-US" sz="4000" b="1" kern="0" dirty="0">
              <a:latin typeface="+mj-lt"/>
              <a:ea typeface="+mj-ea"/>
              <a:cs typeface="+mj-cs"/>
            </a:endParaRPr>
          </a:p>
        </p:txBody>
      </p:sp>
      <p:pic>
        <p:nvPicPr>
          <p:cNvPr id="9"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8458200" y="0"/>
            <a:ext cx="685800" cy="832572"/>
          </a:xfrm>
          <a:prstGeom prst="rect">
            <a:avLst/>
          </a:prstGeom>
          <a:noFill/>
          <a:ln w="9525">
            <a:noFill/>
            <a:miter lim="800000"/>
            <a:headEnd/>
            <a:tailEnd/>
          </a:ln>
        </p:spPr>
      </p:pic>
      <p:pic>
        <p:nvPicPr>
          <p:cNvPr id="2" name="Picture 1"/>
          <p:cNvPicPr>
            <a:picLocks noChangeAspect="1"/>
          </p:cNvPicPr>
          <p:nvPr/>
        </p:nvPicPr>
        <p:blipFill>
          <a:blip r:embed="rId4" cstate="print"/>
          <a:stretch>
            <a:fillRect/>
          </a:stretch>
        </p:blipFill>
        <p:spPr>
          <a:xfrm>
            <a:off x="304800" y="990600"/>
            <a:ext cx="3962400" cy="2369906"/>
          </a:xfrm>
          <a:prstGeom prst="rect">
            <a:avLst/>
          </a:prstGeom>
          <a:ln>
            <a:noFill/>
          </a:ln>
          <a:effectLst>
            <a:softEdge rad="112500"/>
          </a:effectLst>
        </p:spPr>
      </p:pic>
      <p:sp>
        <p:nvSpPr>
          <p:cNvPr id="6" name="TextBox 5"/>
          <p:cNvSpPr txBox="1"/>
          <p:nvPr/>
        </p:nvSpPr>
        <p:spPr>
          <a:xfrm>
            <a:off x="0" y="3352800"/>
            <a:ext cx="9144000" cy="261610"/>
          </a:xfrm>
          <a:prstGeom prst="rect">
            <a:avLst/>
          </a:prstGeom>
          <a:noFill/>
        </p:spPr>
        <p:txBody>
          <a:bodyPr wrap="square" rtlCol="0">
            <a:spAutoFit/>
          </a:bodyPr>
          <a:lstStyle/>
          <a:p>
            <a:pPr algn="ctr"/>
            <a:r>
              <a:rPr lang="en-US" sz="1100" b="1" dirty="0" err="1">
                <a:solidFill>
                  <a:srgbClr val="0000FF"/>
                </a:solidFill>
              </a:rPr>
              <a:t>Saradamoni</a:t>
            </a:r>
            <a:r>
              <a:rPr lang="en-US" sz="1100" b="1" dirty="0">
                <a:solidFill>
                  <a:srgbClr val="0000FF"/>
                </a:solidFill>
              </a:rPr>
              <a:t> </a:t>
            </a:r>
            <a:r>
              <a:rPr lang="en-US" sz="1100" b="1" dirty="0" err="1">
                <a:solidFill>
                  <a:srgbClr val="0000FF"/>
                </a:solidFill>
              </a:rPr>
              <a:t>Balika</a:t>
            </a:r>
            <a:r>
              <a:rPr lang="en-US" sz="1100" b="1" dirty="0">
                <a:solidFill>
                  <a:srgbClr val="0000FF"/>
                </a:solidFill>
              </a:rPr>
              <a:t> </a:t>
            </a:r>
            <a:r>
              <a:rPr lang="en-US" sz="1100" b="1" dirty="0" err="1">
                <a:solidFill>
                  <a:srgbClr val="0000FF"/>
                </a:solidFill>
              </a:rPr>
              <a:t>Vidyalaya</a:t>
            </a:r>
            <a:r>
              <a:rPr lang="en-US" sz="1100" b="1" dirty="0">
                <a:solidFill>
                  <a:srgbClr val="0000FF"/>
                </a:solidFill>
              </a:rPr>
              <a:t>, </a:t>
            </a:r>
            <a:r>
              <a:rPr lang="en-US" sz="1100" b="1" dirty="0" err="1">
                <a:solidFill>
                  <a:srgbClr val="0000FF"/>
                </a:solidFill>
              </a:rPr>
              <a:t>Bajitpur</a:t>
            </a:r>
            <a:r>
              <a:rPr lang="en-US" sz="1100" b="1" dirty="0">
                <a:solidFill>
                  <a:srgbClr val="0000FF"/>
                </a:solidFill>
              </a:rPr>
              <a:t>, </a:t>
            </a:r>
            <a:r>
              <a:rPr lang="en-US" sz="1100" b="1" dirty="0" err="1">
                <a:solidFill>
                  <a:srgbClr val="0000FF"/>
                </a:solidFill>
              </a:rPr>
              <a:t>Purba</a:t>
            </a:r>
            <a:r>
              <a:rPr lang="en-US" sz="1100" b="1" dirty="0">
                <a:solidFill>
                  <a:srgbClr val="0000FF"/>
                </a:solidFill>
              </a:rPr>
              <a:t> Medinipur</a:t>
            </a:r>
          </a:p>
        </p:txBody>
      </p:sp>
      <p:pic>
        <p:nvPicPr>
          <p:cNvPr id="10" name="Picture 2" descr="C:\Miscelleneus\MDM Pic\Pic Sent to Delhi on 28.07.2015\Sent to Delhi\Edited Pic\Edited Pic\Dining Hall\Dining at Dr Jakir Hossain High Madrasah under Tehatta-1 Block, Nadia.jpg"/>
          <p:cNvPicPr>
            <a:picLocks noChangeAspect="1" noChangeArrowheads="1"/>
          </p:cNvPicPr>
          <p:nvPr/>
        </p:nvPicPr>
        <p:blipFill>
          <a:blip r:embed="rId5" cstate="print"/>
          <a:srcRect/>
          <a:stretch>
            <a:fillRect/>
          </a:stretch>
        </p:blipFill>
        <p:spPr bwMode="auto">
          <a:xfrm>
            <a:off x="1447800" y="3581400"/>
            <a:ext cx="6324600" cy="2887362"/>
          </a:xfrm>
          <a:prstGeom prst="rect">
            <a:avLst/>
          </a:prstGeom>
          <a:ln>
            <a:noFill/>
          </a:ln>
          <a:effectLst>
            <a:softEdge rad="112500"/>
          </a:effectLst>
        </p:spPr>
      </p:pic>
      <p:sp>
        <p:nvSpPr>
          <p:cNvPr id="11" name="TextBox 10"/>
          <p:cNvSpPr txBox="1"/>
          <p:nvPr/>
        </p:nvSpPr>
        <p:spPr>
          <a:xfrm>
            <a:off x="2286000" y="6443990"/>
            <a:ext cx="4724400" cy="261610"/>
          </a:xfrm>
          <a:prstGeom prst="rect">
            <a:avLst/>
          </a:prstGeom>
          <a:noFill/>
        </p:spPr>
        <p:txBody>
          <a:bodyPr wrap="square" rtlCol="0">
            <a:spAutoFit/>
          </a:bodyPr>
          <a:lstStyle/>
          <a:p>
            <a:pPr algn="ctr"/>
            <a:r>
              <a:rPr lang="en-IN" sz="1100" b="1" dirty="0">
                <a:solidFill>
                  <a:srgbClr val="0000FF"/>
                </a:solidFill>
              </a:rPr>
              <a:t>Dining at Dr </a:t>
            </a:r>
            <a:r>
              <a:rPr lang="en-IN" sz="1100" b="1" dirty="0" err="1">
                <a:solidFill>
                  <a:srgbClr val="0000FF"/>
                </a:solidFill>
              </a:rPr>
              <a:t>Jakir</a:t>
            </a:r>
            <a:r>
              <a:rPr lang="en-IN" sz="1100" b="1" dirty="0">
                <a:solidFill>
                  <a:srgbClr val="0000FF"/>
                </a:solidFill>
              </a:rPr>
              <a:t> </a:t>
            </a:r>
            <a:r>
              <a:rPr lang="en-IN" sz="1100" b="1" dirty="0" err="1">
                <a:solidFill>
                  <a:srgbClr val="0000FF"/>
                </a:solidFill>
              </a:rPr>
              <a:t>Hossain</a:t>
            </a:r>
            <a:r>
              <a:rPr lang="en-IN" sz="1100" b="1" dirty="0">
                <a:solidFill>
                  <a:srgbClr val="0000FF"/>
                </a:solidFill>
              </a:rPr>
              <a:t> High </a:t>
            </a:r>
            <a:r>
              <a:rPr lang="en-IN" sz="1100" b="1" dirty="0" err="1">
                <a:solidFill>
                  <a:srgbClr val="0000FF"/>
                </a:solidFill>
              </a:rPr>
              <a:t>Madrasah</a:t>
            </a:r>
            <a:r>
              <a:rPr lang="en-IN" sz="1100" b="1" dirty="0">
                <a:solidFill>
                  <a:srgbClr val="0000FF"/>
                </a:solidFill>
              </a:rPr>
              <a:t> under Tehatta-1 Block, Nadia</a:t>
            </a:r>
          </a:p>
        </p:txBody>
      </p:sp>
      <p:pic>
        <p:nvPicPr>
          <p:cNvPr id="12" name="Picture 11"/>
          <p:cNvPicPr>
            <a:picLocks noChangeAspect="1"/>
          </p:cNvPicPr>
          <p:nvPr/>
        </p:nvPicPr>
        <p:blipFill>
          <a:blip r:embed="rId6" cstate="print"/>
          <a:stretch>
            <a:fillRect/>
          </a:stretch>
        </p:blipFill>
        <p:spPr>
          <a:xfrm>
            <a:off x="4495800" y="990600"/>
            <a:ext cx="4343399" cy="2286000"/>
          </a:xfrm>
          <a:prstGeom prst="rect">
            <a:avLst/>
          </a:prstGeom>
          <a:ln>
            <a:noFill/>
          </a:ln>
          <a:effectLst>
            <a:softEdge rad="112500"/>
          </a:effectLst>
        </p:spPr>
      </p:pic>
      <p:sp>
        <p:nvSpPr>
          <p:cNvPr id="14" name="TextBox 13"/>
          <p:cNvSpPr txBox="1"/>
          <p:nvPr/>
        </p:nvSpPr>
        <p:spPr>
          <a:xfrm>
            <a:off x="0" y="602768"/>
            <a:ext cx="9144000" cy="461665"/>
          </a:xfrm>
          <a:prstGeom prst="rect">
            <a:avLst/>
          </a:prstGeom>
          <a:noFill/>
        </p:spPr>
        <p:txBody>
          <a:bodyPr wrap="square" rtlCol="0">
            <a:spAutoFit/>
          </a:bodyPr>
          <a:lstStyle/>
          <a:p>
            <a:pPr algn="ctr"/>
            <a:r>
              <a:rPr lang="en-US" sz="2400" b="1" dirty="0">
                <a:solidFill>
                  <a:srgbClr val="006600"/>
                </a:solidFill>
              </a:rPr>
              <a:t>STUDENTS TAKING MDM IN DINING HALLS</a:t>
            </a:r>
          </a:p>
        </p:txBody>
      </p:sp>
      <p:sp>
        <p:nvSpPr>
          <p:cNvPr id="13" name="Left Arrow 12">
            <a:hlinkClick r:id="rId7" action="ppaction://hlinksldjump"/>
          </p:cNvPr>
          <p:cNvSpPr/>
          <p:nvPr/>
        </p:nvSpPr>
        <p:spPr>
          <a:xfrm>
            <a:off x="8001024" y="6500834"/>
            <a:ext cx="28575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60242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528935"/>
            <a:ext cx="9144000" cy="461665"/>
          </a:xfrm>
          <a:prstGeom prst="rect">
            <a:avLst/>
          </a:prstGeom>
          <a:noFill/>
        </p:spPr>
        <p:txBody>
          <a:bodyPr wrap="square" rtlCol="0">
            <a:spAutoFit/>
          </a:bodyPr>
          <a:lstStyle/>
          <a:p>
            <a:pPr algn="ctr"/>
            <a:r>
              <a:rPr lang="en-US" sz="2400" b="1" dirty="0">
                <a:solidFill>
                  <a:srgbClr val="006600"/>
                </a:solidFill>
              </a:rPr>
              <a:t>KITCHEN GARDEN</a:t>
            </a:r>
          </a:p>
        </p:txBody>
      </p:sp>
      <p:sp>
        <p:nvSpPr>
          <p:cNvPr id="15" name="Rectangle 2"/>
          <p:cNvSpPr txBox="1">
            <a:spLocks noChangeArrowheads="1"/>
          </p:cNvSpPr>
          <p:nvPr/>
        </p:nvSpPr>
        <p:spPr bwMode="auto">
          <a:xfrm>
            <a:off x="0" y="-6832"/>
            <a:ext cx="9144000" cy="609600"/>
          </a:xfrm>
          <a:prstGeom prst="rect">
            <a:avLst/>
          </a:prstGeom>
          <a:noFill/>
          <a:ln w="9525">
            <a:noFill/>
            <a:miter lim="800000"/>
            <a:headEnd/>
            <a:tailEnd/>
          </a:ln>
        </p:spPr>
        <p:txBody>
          <a:bodyPr anchor="ctr"/>
          <a:lstStyle/>
          <a:p>
            <a:pPr algn="ctr" eaLnBrk="0" hangingPunct="0">
              <a:defRPr/>
            </a:pPr>
            <a:r>
              <a:rPr lang="en-US" sz="4000" b="1" kern="0" dirty="0">
                <a:latin typeface="+mj-lt"/>
                <a:ea typeface="+mj-ea"/>
                <a:cs typeface="+mj-cs"/>
              </a:rPr>
              <a:t>Mid Day Meal </a:t>
            </a:r>
            <a:r>
              <a:rPr lang="en-US" sz="4000" b="1" kern="0" dirty="0" err="1">
                <a:latin typeface="+mj-lt"/>
                <a:ea typeface="+mj-ea"/>
                <a:cs typeface="+mj-cs"/>
              </a:rPr>
              <a:t>Programme</a:t>
            </a:r>
            <a:endParaRPr lang="en-US" sz="4000" b="1" kern="0" dirty="0">
              <a:latin typeface="+mj-lt"/>
              <a:ea typeface="+mj-ea"/>
              <a:cs typeface="+mj-cs"/>
            </a:endParaRPr>
          </a:p>
        </p:txBody>
      </p:sp>
      <p:pic>
        <p:nvPicPr>
          <p:cNvPr id="16" name="Picture 5" descr="C:\Documents and Settings\user\Desktop\LOGO\MDM_LOGO_JPEG.JPG"/>
          <p:cNvPicPr>
            <a:picLocks noChangeAspect="1" noChangeArrowheads="1"/>
          </p:cNvPicPr>
          <p:nvPr/>
        </p:nvPicPr>
        <p:blipFill>
          <a:blip r:embed="rId2" cstate="print"/>
          <a:srcRect l="27779" t="13121" r="27777" b="10283"/>
          <a:stretch>
            <a:fillRect/>
          </a:stretch>
        </p:blipFill>
        <p:spPr bwMode="auto">
          <a:xfrm>
            <a:off x="8458200" y="0"/>
            <a:ext cx="685800" cy="832572"/>
          </a:xfrm>
          <a:prstGeom prst="rect">
            <a:avLst/>
          </a:prstGeom>
          <a:noFill/>
          <a:ln w="9525">
            <a:noFill/>
            <a:miter lim="800000"/>
            <a:headEnd/>
            <a:tailEnd/>
          </a:ln>
        </p:spPr>
      </p:pic>
      <p:pic>
        <p:nvPicPr>
          <p:cNvPr id="10" name="Picture 9" descr="C:\Users\Debasish\Desktop\New Pic\Roof top Boinchtala upendranath prathamik vidyalaya.jpg"/>
          <p:cNvPicPr>
            <a:picLocks noChangeAspect="1" noChangeArrowheads="1"/>
          </p:cNvPicPr>
          <p:nvPr/>
        </p:nvPicPr>
        <p:blipFill>
          <a:blip r:embed="rId3" cstate="print"/>
          <a:srcRect/>
          <a:stretch>
            <a:fillRect/>
          </a:stretch>
        </p:blipFill>
        <p:spPr bwMode="auto">
          <a:xfrm>
            <a:off x="4267201" y="914400"/>
            <a:ext cx="4495992" cy="2970797"/>
          </a:xfrm>
          <a:prstGeom prst="rect">
            <a:avLst/>
          </a:prstGeom>
          <a:ln>
            <a:noFill/>
          </a:ln>
          <a:effectLst>
            <a:softEdge rad="112500"/>
          </a:effectLst>
        </p:spPr>
      </p:pic>
      <p:sp>
        <p:nvSpPr>
          <p:cNvPr id="11" name="TextBox 10"/>
          <p:cNvSpPr txBox="1"/>
          <p:nvPr/>
        </p:nvSpPr>
        <p:spPr>
          <a:xfrm>
            <a:off x="4267200" y="3733800"/>
            <a:ext cx="4876800" cy="276999"/>
          </a:xfrm>
          <a:prstGeom prst="rect">
            <a:avLst/>
          </a:prstGeom>
          <a:noFill/>
        </p:spPr>
        <p:txBody>
          <a:bodyPr wrap="square" rtlCol="0">
            <a:spAutoFit/>
          </a:bodyPr>
          <a:lstStyle/>
          <a:p>
            <a:r>
              <a:rPr lang="en-US" sz="1200" b="1" dirty="0">
                <a:solidFill>
                  <a:srgbClr val="0000FF"/>
                </a:solidFill>
              </a:rPr>
              <a:t>Roof top kitchen garden  </a:t>
            </a:r>
            <a:r>
              <a:rPr lang="en-US" sz="1200" b="1" dirty="0" err="1">
                <a:solidFill>
                  <a:srgbClr val="0000FF"/>
                </a:solidFill>
              </a:rPr>
              <a:t>Boinchtala</a:t>
            </a:r>
            <a:r>
              <a:rPr lang="en-US" sz="1200" b="1" dirty="0">
                <a:solidFill>
                  <a:srgbClr val="0000FF"/>
                </a:solidFill>
              </a:rPr>
              <a:t> </a:t>
            </a:r>
            <a:r>
              <a:rPr lang="en-US" sz="1200" b="1" dirty="0" err="1">
                <a:solidFill>
                  <a:srgbClr val="0000FF"/>
                </a:solidFill>
              </a:rPr>
              <a:t>Upendranath</a:t>
            </a:r>
            <a:r>
              <a:rPr lang="en-US" sz="1200" b="1" dirty="0">
                <a:solidFill>
                  <a:srgbClr val="0000FF"/>
                </a:solidFill>
              </a:rPr>
              <a:t> </a:t>
            </a:r>
            <a:r>
              <a:rPr lang="en-US" sz="1200" b="1" dirty="0" err="1">
                <a:solidFill>
                  <a:srgbClr val="0000FF"/>
                </a:solidFill>
              </a:rPr>
              <a:t>Prathamik</a:t>
            </a:r>
            <a:r>
              <a:rPr lang="en-US" sz="1200" b="1" dirty="0">
                <a:solidFill>
                  <a:srgbClr val="0000FF"/>
                </a:solidFill>
              </a:rPr>
              <a:t> </a:t>
            </a:r>
            <a:r>
              <a:rPr lang="en-US" sz="1200" b="1" dirty="0" err="1">
                <a:solidFill>
                  <a:srgbClr val="0000FF"/>
                </a:solidFill>
              </a:rPr>
              <a:t>Vidyalaya</a:t>
            </a:r>
            <a:endParaRPr lang="en-US" sz="1200" b="1" dirty="0">
              <a:solidFill>
                <a:srgbClr val="0000FF"/>
              </a:solidFill>
            </a:endParaRPr>
          </a:p>
        </p:txBody>
      </p:sp>
      <p:pic>
        <p:nvPicPr>
          <p:cNvPr id="2" name="Picture 2"/>
          <p:cNvPicPr>
            <a:picLocks noChangeAspect="1" noChangeArrowheads="1"/>
          </p:cNvPicPr>
          <p:nvPr/>
        </p:nvPicPr>
        <p:blipFill>
          <a:blip r:embed="rId4"/>
          <a:srcRect/>
          <a:stretch>
            <a:fillRect/>
          </a:stretch>
        </p:blipFill>
        <p:spPr bwMode="auto">
          <a:xfrm>
            <a:off x="152400" y="3962400"/>
            <a:ext cx="3962400" cy="2667000"/>
          </a:xfrm>
          <a:prstGeom prst="rect">
            <a:avLst/>
          </a:prstGeom>
          <a:ln>
            <a:noFill/>
          </a:ln>
          <a:effectLst>
            <a:softEdge rad="112500"/>
          </a:effectLst>
        </p:spPr>
      </p:pic>
      <p:pic>
        <p:nvPicPr>
          <p:cNvPr id="1027" name="Picture 3"/>
          <p:cNvPicPr>
            <a:picLocks noChangeAspect="1" noChangeArrowheads="1"/>
          </p:cNvPicPr>
          <p:nvPr/>
        </p:nvPicPr>
        <p:blipFill>
          <a:blip r:embed="rId5"/>
          <a:srcRect/>
          <a:stretch>
            <a:fillRect/>
          </a:stretch>
        </p:blipFill>
        <p:spPr bwMode="auto">
          <a:xfrm>
            <a:off x="4191000" y="4024746"/>
            <a:ext cx="4572000" cy="2656610"/>
          </a:xfrm>
          <a:prstGeom prst="rect">
            <a:avLst/>
          </a:prstGeom>
          <a:ln>
            <a:noFill/>
          </a:ln>
          <a:effectLst>
            <a:softEdge rad="112500"/>
          </a:effectLst>
        </p:spPr>
      </p:pic>
      <p:sp>
        <p:nvSpPr>
          <p:cNvPr id="13" name="TextBox 12"/>
          <p:cNvSpPr txBox="1"/>
          <p:nvPr/>
        </p:nvSpPr>
        <p:spPr>
          <a:xfrm>
            <a:off x="4343400" y="6504801"/>
            <a:ext cx="4648200" cy="276999"/>
          </a:xfrm>
          <a:prstGeom prst="rect">
            <a:avLst/>
          </a:prstGeom>
          <a:noFill/>
        </p:spPr>
        <p:txBody>
          <a:bodyPr wrap="square" rtlCol="0">
            <a:spAutoFit/>
          </a:bodyPr>
          <a:lstStyle/>
          <a:p>
            <a:r>
              <a:rPr lang="en-IN" sz="1200" b="1" dirty="0" err="1">
                <a:solidFill>
                  <a:srgbClr val="0000CC"/>
                </a:solidFill>
              </a:rPr>
              <a:t>Kharikasuli</a:t>
            </a:r>
            <a:r>
              <a:rPr lang="en-IN" sz="1200" b="1" dirty="0">
                <a:solidFill>
                  <a:srgbClr val="0000CC"/>
                </a:solidFill>
              </a:rPr>
              <a:t> Primary School, </a:t>
            </a:r>
            <a:r>
              <a:rPr lang="en-IN" sz="1200" b="1" dirty="0" err="1">
                <a:solidFill>
                  <a:srgbClr val="0000CC"/>
                </a:solidFill>
              </a:rPr>
              <a:t>Garhbeta</a:t>
            </a:r>
            <a:r>
              <a:rPr lang="en-IN" sz="1200" b="1" dirty="0">
                <a:solidFill>
                  <a:srgbClr val="0000CC"/>
                </a:solidFill>
              </a:rPr>
              <a:t>-I Block, </a:t>
            </a:r>
            <a:r>
              <a:rPr lang="en-IN" sz="1200" b="1" dirty="0" err="1">
                <a:solidFill>
                  <a:srgbClr val="0000CC"/>
                </a:solidFill>
              </a:rPr>
              <a:t>Paschim</a:t>
            </a:r>
            <a:r>
              <a:rPr lang="en-IN" sz="1200" b="1" dirty="0">
                <a:solidFill>
                  <a:srgbClr val="0000CC"/>
                </a:solidFill>
              </a:rPr>
              <a:t> Medinipur</a:t>
            </a:r>
            <a:endParaRPr lang="en-US" sz="1200" dirty="0">
              <a:solidFill>
                <a:srgbClr val="0000FF"/>
              </a:solidFill>
            </a:endParaRPr>
          </a:p>
        </p:txBody>
      </p:sp>
      <p:sp>
        <p:nvSpPr>
          <p:cNvPr id="17" name="Rectangle 16"/>
          <p:cNvSpPr/>
          <p:nvPr/>
        </p:nvSpPr>
        <p:spPr>
          <a:xfrm>
            <a:off x="669987" y="6477000"/>
            <a:ext cx="2987613" cy="276999"/>
          </a:xfrm>
          <a:prstGeom prst="rect">
            <a:avLst/>
          </a:prstGeom>
        </p:spPr>
        <p:txBody>
          <a:bodyPr wrap="none">
            <a:spAutoFit/>
          </a:bodyPr>
          <a:lstStyle/>
          <a:p>
            <a:r>
              <a:rPr lang="en-IN" sz="1200" b="1" dirty="0">
                <a:solidFill>
                  <a:srgbClr val="0000CC"/>
                </a:solidFill>
              </a:rPr>
              <a:t>Mushroom cultivation in  a school, Birbhum</a:t>
            </a:r>
            <a:endParaRPr lang="en-US" sz="1200" dirty="0"/>
          </a:p>
        </p:txBody>
      </p:sp>
      <p:pic>
        <p:nvPicPr>
          <p:cNvPr id="18" name="Picture 17" descr="Paschim Bardhaman.jpeg"/>
          <p:cNvPicPr>
            <a:picLocks noChangeAspect="1"/>
          </p:cNvPicPr>
          <p:nvPr/>
        </p:nvPicPr>
        <p:blipFill>
          <a:blip r:embed="rId6"/>
          <a:stretch>
            <a:fillRect/>
          </a:stretch>
        </p:blipFill>
        <p:spPr>
          <a:xfrm>
            <a:off x="228600" y="914400"/>
            <a:ext cx="4038600" cy="2971800"/>
          </a:xfrm>
          <a:prstGeom prst="rect">
            <a:avLst/>
          </a:prstGeom>
          <a:ln>
            <a:noFill/>
          </a:ln>
          <a:effectLst>
            <a:softEdge rad="112500"/>
          </a:effectLst>
        </p:spPr>
      </p:pic>
      <p:sp>
        <p:nvSpPr>
          <p:cNvPr id="19" name="TextBox 18"/>
          <p:cNvSpPr txBox="1"/>
          <p:nvPr/>
        </p:nvSpPr>
        <p:spPr>
          <a:xfrm>
            <a:off x="457200" y="3761601"/>
            <a:ext cx="3657600" cy="276999"/>
          </a:xfrm>
          <a:prstGeom prst="rect">
            <a:avLst/>
          </a:prstGeom>
          <a:noFill/>
        </p:spPr>
        <p:txBody>
          <a:bodyPr wrap="square" rtlCol="0">
            <a:spAutoFit/>
          </a:bodyPr>
          <a:lstStyle/>
          <a:p>
            <a:pPr algn="ctr"/>
            <a:r>
              <a:rPr lang="en-US" sz="1200" b="1" dirty="0">
                <a:solidFill>
                  <a:srgbClr val="0000FF"/>
                </a:solidFill>
              </a:rPr>
              <a:t>Kitchen Garden in a school , </a:t>
            </a:r>
            <a:r>
              <a:rPr lang="en-US" sz="1200" b="1" dirty="0" err="1">
                <a:solidFill>
                  <a:srgbClr val="0000FF"/>
                </a:solidFill>
              </a:rPr>
              <a:t>Paschim</a:t>
            </a:r>
            <a:r>
              <a:rPr lang="en-US" sz="1200" b="1" dirty="0">
                <a:solidFill>
                  <a:srgbClr val="0000FF"/>
                </a:solidFill>
              </a:rPr>
              <a:t> Bardhaman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defRPr/>
            </a:pPr>
            <a:fld id="{0FFBB69A-1930-42D7-878E-55279CB9DCFE}" type="slidenum">
              <a:rPr lang="en-US" smtClean="0"/>
              <a:pPr>
                <a:defRPr/>
              </a:pPr>
              <a:t>25</a:t>
            </a:fld>
            <a:endParaRPr lang="en-US"/>
          </a:p>
        </p:txBody>
      </p:sp>
      <p:sp>
        <p:nvSpPr>
          <p:cNvPr id="8" name="TextBox 7"/>
          <p:cNvSpPr txBox="1"/>
          <p:nvPr/>
        </p:nvSpPr>
        <p:spPr>
          <a:xfrm>
            <a:off x="0" y="525889"/>
            <a:ext cx="9144000" cy="461665"/>
          </a:xfrm>
          <a:prstGeom prst="rect">
            <a:avLst/>
          </a:prstGeom>
          <a:noFill/>
        </p:spPr>
        <p:txBody>
          <a:bodyPr wrap="square" rtlCol="0">
            <a:spAutoFit/>
          </a:bodyPr>
          <a:lstStyle/>
          <a:p>
            <a:pPr algn="ctr"/>
            <a:r>
              <a:rPr lang="en-US" sz="2400" b="1" dirty="0">
                <a:solidFill>
                  <a:srgbClr val="006600"/>
                </a:solidFill>
              </a:rPr>
              <a:t>HAND WASHING</a:t>
            </a:r>
          </a:p>
        </p:txBody>
      </p:sp>
      <p:sp>
        <p:nvSpPr>
          <p:cNvPr id="11" name="Rectangle 2"/>
          <p:cNvSpPr txBox="1">
            <a:spLocks noChangeArrowheads="1"/>
          </p:cNvSpPr>
          <p:nvPr/>
        </p:nvSpPr>
        <p:spPr bwMode="auto">
          <a:xfrm>
            <a:off x="0" y="-6832"/>
            <a:ext cx="9144000" cy="609600"/>
          </a:xfrm>
          <a:prstGeom prst="rect">
            <a:avLst/>
          </a:prstGeom>
          <a:noFill/>
          <a:ln w="9525">
            <a:noFill/>
            <a:miter lim="800000"/>
            <a:headEnd/>
            <a:tailEnd/>
          </a:ln>
        </p:spPr>
        <p:txBody>
          <a:bodyPr anchor="ctr"/>
          <a:lstStyle/>
          <a:p>
            <a:pPr algn="ctr" eaLnBrk="0" hangingPunct="0">
              <a:defRPr/>
            </a:pPr>
            <a:r>
              <a:rPr lang="en-US" sz="4000" b="1" kern="0" dirty="0">
                <a:latin typeface="+mj-lt"/>
                <a:ea typeface="+mj-ea"/>
                <a:cs typeface="+mj-cs"/>
              </a:rPr>
              <a:t>Mid Day Meal </a:t>
            </a:r>
            <a:r>
              <a:rPr lang="en-US" sz="4000" b="1" kern="0" dirty="0" err="1">
                <a:latin typeface="+mj-lt"/>
                <a:ea typeface="+mj-ea"/>
                <a:cs typeface="+mj-cs"/>
              </a:rPr>
              <a:t>Programme</a:t>
            </a:r>
            <a:endParaRPr lang="en-US" sz="4000" b="1" kern="0" dirty="0">
              <a:latin typeface="+mj-lt"/>
              <a:ea typeface="+mj-ea"/>
              <a:cs typeface="+mj-cs"/>
            </a:endParaRPr>
          </a:p>
        </p:txBody>
      </p:sp>
      <p:pic>
        <p:nvPicPr>
          <p:cNvPr id="12"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8458200" y="0"/>
            <a:ext cx="685800" cy="832572"/>
          </a:xfrm>
          <a:prstGeom prst="rect">
            <a:avLst/>
          </a:prstGeom>
          <a:noFill/>
          <a:ln w="9525">
            <a:noFill/>
            <a:miter lim="800000"/>
            <a:headEnd/>
            <a:tailEnd/>
          </a:ln>
        </p:spPr>
      </p:pic>
      <p:pic>
        <p:nvPicPr>
          <p:cNvPr id="7" name="Picture 6" descr="CHUNAKHALI SUHAS SMRITY PRY SCHOOL,Nandakumar Block.jpg"/>
          <p:cNvPicPr>
            <a:picLocks noChangeAspect="1"/>
          </p:cNvPicPr>
          <p:nvPr/>
        </p:nvPicPr>
        <p:blipFill>
          <a:blip r:embed="rId4" cstate="print"/>
          <a:stretch>
            <a:fillRect/>
          </a:stretch>
        </p:blipFill>
        <p:spPr>
          <a:xfrm>
            <a:off x="397933" y="1066800"/>
            <a:ext cx="4334934" cy="2438400"/>
          </a:xfrm>
          <a:prstGeom prst="rect">
            <a:avLst/>
          </a:prstGeom>
          <a:ln>
            <a:noFill/>
          </a:ln>
          <a:effectLst>
            <a:softEdge rad="112500"/>
          </a:effectLst>
        </p:spPr>
      </p:pic>
      <p:sp>
        <p:nvSpPr>
          <p:cNvPr id="9" name="TextBox 8"/>
          <p:cNvSpPr txBox="1"/>
          <p:nvPr/>
        </p:nvSpPr>
        <p:spPr>
          <a:xfrm>
            <a:off x="152400" y="3472190"/>
            <a:ext cx="4876800" cy="261610"/>
          </a:xfrm>
          <a:prstGeom prst="rect">
            <a:avLst/>
          </a:prstGeom>
          <a:noFill/>
        </p:spPr>
        <p:txBody>
          <a:bodyPr wrap="square" rtlCol="0">
            <a:spAutoFit/>
          </a:bodyPr>
          <a:lstStyle/>
          <a:p>
            <a:r>
              <a:rPr lang="en-US" sz="1100" b="1" dirty="0">
                <a:solidFill>
                  <a:srgbClr val="0000FF"/>
                </a:solidFill>
              </a:rPr>
              <a:t>CHUNAKHALI SUHAS SMRITY PRY </a:t>
            </a:r>
            <a:r>
              <a:rPr lang="en-US" sz="1100" b="1" dirty="0" err="1">
                <a:solidFill>
                  <a:srgbClr val="0000FF"/>
                </a:solidFill>
              </a:rPr>
              <a:t>SCHOOL,Nandakumar</a:t>
            </a:r>
            <a:r>
              <a:rPr lang="en-US" sz="1100" b="1" dirty="0">
                <a:solidFill>
                  <a:srgbClr val="0000FF"/>
                </a:solidFill>
              </a:rPr>
              <a:t> Block, </a:t>
            </a:r>
            <a:r>
              <a:rPr lang="en-US" sz="1100" b="1" dirty="0" err="1">
                <a:solidFill>
                  <a:srgbClr val="0000FF"/>
                </a:solidFill>
              </a:rPr>
              <a:t>Purba</a:t>
            </a:r>
            <a:r>
              <a:rPr lang="en-US" sz="1100" b="1" dirty="0">
                <a:solidFill>
                  <a:srgbClr val="0000FF"/>
                </a:solidFill>
              </a:rPr>
              <a:t> Medinipur</a:t>
            </a:r>
          </a:p>
        </p:txBody>
      </p:sp>
      <p:pic>
        <p:nvPicPr>
          <p:cNvPr id="23554" name="Picture 2" descr="C:\Users\Riddhi\Desktop\Selected Pics\Sujala Vidyalaya- Mato High School.jpg"/>
          <p:cNvPicPr>
            <a:picLocks noChangeAspect="1" noChangeArrowheads="1"/>
          </p:cNvPicPr>
          <p:nvPr/>
        </p:nvPicPr>
        <p:blipFill>
          <a:blip r:embed="rId5" cstate="print"/>
          <a:srcRect/>
          <a:stretch>
            <a:fillRect/>
          </a:stretch>
        </p:blipFill>
        <p:spPr bwMode="auto">
          <a:xfrm>
            <a:off x="4953000" y="1066800"/>
            <a:ext cx="4038600" cy="5334000"/>
          </a:xfrm>
          <a:prstGeom prst="rect">
            <a:avLst/>
          </a:prstGeom>
          <a:ln>
            <a:noFill/>
          </a:ln>
          <a:effectLst>
            <a:softEdge rad="112500"/>
          </a:effectLst>
        </p:spPr>
      </p:pic>
      <p:sp>
        <p:nvSpPr>
          <p:cNvPr id="13" name="TextBox 12"/>
          <p:cNvSpPr txBox="1"/>
          <p:nvPr/>
        </p:nvSpPr>
        <p:spPr>
          <a:xfrm>
            <a:off x="5638800" y="6367790"/>
            <a:ext cx="2819400" cy="261610"/>
          </a:xfrm>
          <a:prstGeom prst="rect">
            <a:avLst/>
          </a:prstGeom>
          <a:noFill/>
        </p:spPr>
        <p:txBody>
          <a:bodyPr wrap="square" rtlCol="0">
            <a:spAutoFit/>
          </a:bodyPr>
          <a:lstStyle/>
          <a:p>
            <a:r>
              <a:rPr lang="en-US" sz="1100" b="1" dirty="0" err="1">
                <a:solidFill>
                  <a:srgbClr val="0000FF"/>
                </a:solidFill>
              </a:rPr>
              <a:t>Sujala</a:t>
            </a:r>
            <a:r>
              <a:rPr lang="en-US" sz="1100" b="1" dirty="0">
                <a:solidFill>
                  <a:srgbClr val="0000FF"/>
                </a:solidFill>
              </a:rPr>
              <a:t> </a:t>
            </a:r>
            <a:r>
              <a:rPr lang="en-US" sz="1100" b="1" dirty="0" err="1">
                <a:solidFill>
                  <a:srgbClr val="0000FF"/>
                </a:solidFill>
              </a:rPr>
              <a:t>Vidyalaya</a:t>
            </a:r>
            <a:r>
              <a:rPr lang="en-US" sz="1100" b="1" dirty="0">
                <a:solidFill>
                  <a:srgbClr val="0000FF"/>
                </a:solidFill>
              </a:rPr>
              <a:t>- </a:t>
            </a:r>
            <a:r>
              <a:rPr lang="en-US" sz="1100" b="1" dirty="0" err="1">
                <a:solidFill>
                  <a:srgbClr val="0000FF"/>
                </a:solidFill>
              </a:rPr>
              <a:t>Mato</a:t>
            </a:r>
            <a:r>
              <a:rPr lang="en-US" sz="1100" b="1" dirty="0">
                <a:solidFill>
                  <a:srgbClr val="0000FF"/>
                </a:solidFill>
              </a:rPr>
              <a:t> High School, Howrah</a:t>
            </a:r>
          </a:p>
        </p:txBody>
      </p:sp>
      <p:pic>
        <p:nvPicPr>
          <p:cNvPr id="23555" name="Picture 3" descr="C:\Users\Riddhi\Desktop\Selected Pics\20.jpg"/>
          <p:cNvPicPr>
            <a:picLocks noChangeAspect="1" noChangeArrowheads="1"/>
          </p:cNvPicPr>
          <p:nvPr/>
        </p:nvPicPr>
        <p:blipFill>
          <a:blip r:embed="rId6"/>
          <a:srcRect/>
          <a:stretch>
            <a:fillRect/>
          </a:stretch>
        </p:blipFill>
        <p:spPr bwMode="auto">
          <a:xfrm>
            <a:off x="533400" y="3695700"/>
            <a:ext cx="4114800" cy="3086100"/>
          </a:xfrm>
          <a:prstGeom prst="rect">
            <a:avLst/>
          </a:prstGeom>
          <a:ln>
            <a:noFill/>
          </a:ln>
          <a:effectLst>
            <a:softEdge rad="112500"/>
          </a:effectLst>
        </p:spPr>
      </p:pic>
    </p:spTree>
    <p:extLst>
      <p:ext uri="{BB962C8B-B14F-4D97-AF65-F5344CB8AC3E}">
        <p14:creationId xmlns:p14="http://schemas.microsoft.com/office/powerpoint/2010/main" xmlns="" val="34616415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52400" y="990600"/>
            <a:ext cx="4800600" cy="2700338"/>
          </a:xfrm>
          <a:prstGeom prst="rect">
            <a:avLst/>
          </a:prstGeom>
          <a:ln>
            <a:noFill/>
          </a:ln>
          <a:effectLst>
            <a:softEdge rad="112500"/>
          </a:effectLst>
        </p:spPr>
      </p:pic>
      <p:sp>
        <p:nvSpPr>
          <p:cNvPr id="5" name="Rectangle 2"/>
          <p:cNvSpPr txBox="1">
            <a:spLocks noChangeArrowheads="1"/>
          </p:cNvSpPr>
          <p:nvPr/>
        </p:nvSpPr>
        <p:spPr bwMode="auto">
          <a:xfrm>
            <a:off x="0" y="-6832"/>
            <a:ext cx="9144000" cy="609600"/>
          </a:xfrm>
          <a:prstGeom prst="rect">
            <a:avLst/>
          </a:prstGeom>
          <a:noFill/>
          <a:ln w="9525">
            <a:noFill/>
            <a:miter lim="800000"/>
            <a:headEnd/>
            <a:tailEnd/>
          </a:ln>
        </p:spPr>
        <p:txBody>
          <a:bodyPr anchor="ctr"/>
          <a:lstStyle/>
          <a:p>
            <a:pPr algn="ctr" eaLnBrk="0" hangingPunct="0">
              <a:defRPr/>
            </a:pPr>
            <a:r>
              <a:rPr lang="en-US" sz="4000" b="1" kern="0" dirty="0">
                <a:latin typeface="+mj-lt"/>
                <a:ea typeface="+mj-ea"/>
                <a:cs typeface="+mj-cs"/>
              </a:rPr>
              <a:t>Mid Day Meal </a:t>
            </a:r>
            <a:r>
              <a:rPr lang="en-US" sz="4000" b="1" kern="0" dirty="0" err="1">
                <a:latin typeface="+mj-lt"/>
                <a:ea typeface="+mj-ea"/>
                <a:cs typeface="+mj-cs"/>
              </a:rPr>
              <a:t>Programme</a:t>
            </a:r>
            <a:endParaRPr lang="en-US" sz="4000" b="1" kern="0" dirty="0">
              <a:latin typeface="+mj-lt"/>
              <a:ea typeface="+mj-ea"/>
              <a:cs typeface="+mj-cs"/>
            </a:endParaRPr>
          </a:p>
        </p:txBody>
      </p:sp>
      <p:pic>
        <p:nvPicPr>
          <p:cNvPr id="6"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8458200" y="0"/>
            <a:ext cx="685800" cy="832572"/>
          </a:xfrm>
          <a:prstGeom prst="rect">
            <a:avLst/>
          </a:prstGeom>
          <a:noFill/>
          <a:ln w="9525">
            <a:noFill/>
            <a:miter lim="800000"/>
            <a:headEnd/>
            <a:tailEnd/>
          </a:ln>
        </p:spPr>
      </p:pic>
      <p:sp>
        <p:nvSpPr>
          <p:cNvPr id="7" name="TextBox 6"/>
          <p:cNvSpPr txBox="1"/>
          <p:nvPr/>
        </p:nvSpPr>
        <p:spPr>
          <a:xfrm>
            <a:off x="0" y="545068"/>
            <a:ext cx="9144000" cy="369332"/>
          </a:xfrm>
          <a:prstGeom prst="rect">
            <a:avLst/>
          </a:prstGeom>
          <a:noFill/>
        </p:spPr>
        <p:txBody>
          <a:bodyPr wrap="square" rtlCol="0">
            <a:spAutoFit/>
          </a:bodyPr>
          <a:lstStyle/>
          <a:p>
            <a:pPr algn="ctr"/>
            <a:r>
              <a:rPr lang="en-US" b="1" dirty="0">
                <a:solidFill>
                  <a:srgbClr val="0000FF"/>
                </a:solidFill>
              </a:rPr>
              <a:t>Cook cum helpers cooking with </a:t>
            </a:r>
            <a:r>
              <a:rPr lang="en-US" b="1" dirty="0" err="1">
                <a:solidFill>
                  <a:srgbClr val="0000FF"/>
                </a:solidFill>
              </a:rPr>
              <a:t>Appron</a:t>
            </a:r>
            <a:r>
              <a:rPr lang="en-US" b="1" dirty="0">
                <a:solidFill>
                  <a:srgbClr val="0000FF"/>
                </a:solidFill>
              </a:rPr>
              <a:t> and Head Gears</a:t>
            </a:r>
          </a:p>
        </p:txBody>
      </p:sp>
      <p:pic>
        <p:nvPicPr>
          <p:cNvPr id="24579" name="Picture 3" descr="C:\Users\Riddhi\Desktop\Selected Pics\CCH Damdama Amalbandhu FP school.jpg"/>
          <p:cNvPicPr>
            <a:picLocks noChangeAspect="1" noChangeArrowheads="1"/>
          </p:cNvPicPr>
          <p:nvPr/>
        </p:nvPicPr>
        <p:blipFill>
          <a:blip r:embed="rId4"/>
          <a:srcRect/>
          <a:stretch>
            <a:fillRect/>
          </a:stretch>
        </p:blipFill>
        <p:spPr bwMode="auto">
          <a:xfrm>
            <a:off x="4495800" y="3505201"/>
            <a:ext cx="4495800" cy="3048000"/>
          </a:xfrm>
          <a:prstGeom prst="rect">
            <a:avLst/>
          </a:prstGeom>
          <a:ln>
            <a:noFill/>
          </a:ln>
          <a:effectLst>
            <a:softEdge rad="112500"/>
          </a:effectLst>
        </p:spPr>
      </p:pic>
      <p:sp>
        <p:nvSpPr>
          <p:cNvPr id="10" name="TextBox 9"/>
          <p:cNvSpPr txBox="1"/>
          <p:nvPr/>
        </p:nvSpPr>
        <p:spPr>
          <a:xfrm>
            <a:off x="5791200" y="6412468"/>
            <a:ext cx="2438400" cy="369332"/>
          </a:xfrm>
          <a:prstGeom prst="rect">
            <a:avLst/>
          </a:prstGeom>
          <a:noFill/>
        </p:spPr>
        <p:txBody>
          <a:bodyPr wrap="square" rtlCol="0">
            <a:spAutoFit/>
          </a:bodyPr>
          <a:lstStyle/>
          <a:p>
            <a:r>
              <a:rPr lang="en-US" dirty="0" err="1">
                <a:solidFill>
                  <a:srgbClr val="0000FF"/>
                </a:solidFill>
              </a:rPr>
              <a:t>Dakshin</a:t>
            </a:r>
            <a:r>
              <a:rPr lang="en-US" dirty="0">
                <a:solidFill>
                  <a:srgbClr val="0000FF"/>
                </a:solidFill>
              </a:rPr>
              <a:t> </a:t>
            </a:r>
            <a:r>
              <a:rPr lang="en-US" dirty="0" err="1">
                <a:solidFill>
                  <a:srgbClr val="0000FF"/>
                </a:solidFill>
              </a:rPr>
              <a:t>Dinajpur</a:t>
            </a:r>
            <a:endParaRPr lang="en-US" dirty="0">
              <a:solidFill>
                <a:srgbClr val="0000FF"/>
              </a:solidFill>
            </a:endParaRPr>
          </a:p>
        </p:txBody>
      </p:sp>
    </p:spTree>
    <p:extLst>
      <p:ext uri="{BB962C8B-B14F-4D97-AF65-F5344CB8AC3E}">
        <p14:creationId xmlns:p14="http://schemas.microsoft.com/office/powerpoint/2010/main" xmlns="" val="932999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09600" y="1168400"/>
            <a:ext cx="3962400" cy="2641600"/>
          </a:xfrm>
          <a:prstGeom prst="rect">
            <a:avLst/>
          </a:prstGeom>
          <a:ln>
            <a:noFill/>
          </a:ln>
          <a:effectLst>
            <a:softEdge rad="112500"/>
          </a:effectLst>
        </p:spPr>
      </p:pic>
      <p:sp>
        <p:nvSpPr>
          <p:cNvPr id="5" name="Rectangle 2"/>
          <p:cNvSpPr txBox="1">
            <a:spLocks noChangeArrowheads="1"/>
          </p:cNvSpPr>
          <p:nvPr/>
        </p:nvSpPr>
        <p:spPr bwMode="auto">
          <a:xfrm>
            <a:off x="0" y="-6832"/>
            <a:ext cx="9144000" cy="609600"/>
          </a:xfrm>
          <a:prstGeom prst="rect">
            <a:avLst/>
          </a:prstGeom>
          <a:noFill/>
          <a:ln w="9525">
            <a:noFill/>
            <a:miter lim="800000"/>
            <a:headEnd/>
            <a:tailEnd/>
          </a:ln>
        </p:spPr>
        <p:txBody>
          <a:bodyPr anchor="ctr"/>
          <a:lstStyle/>
          <a:p>
            <a:pPr algn="ctr" eaLnBrk="0" hangingPunct="0">
              <a:defRPr/>
            </a:pPr>
            <a:r>
              <a:rPr lang="en-US" sz="4000" b="1" kern="0" dirty="0">
                <a:latin typeface="+mj-lt"/>
                <a:ea typeface="+mj-ea"/>
                <a:cs typeface="+mj-cs"/>
              </a:rPr>
              <a:t>Mid Day Meal </a:t>
            </a:r>
            <a:r>
              <a:rPr lang="en-US" sz="4000" b="1" kern="0" dirty="0" err="1">
                <a:latin typeface="+mj-lt"/>
                <a:ea typeface="+mj-ea"/>
                <a:cs typeface="+mj-cs"/>
              </a:rPr>
              <a:t>Programme</a:t>
            </a:r>
            <a:endParaRPr lang="en-US" sz="4000" b="1" kern="0" dirty="0">
              <a:latin typeface="+mj-lt"/>
              <a:ea typeface="+mj-ea"/>
              <a:cs typeface="+mj-cs"/>
            </a:endParaRPr>
          </a:p>
        </p:txBody>
      </p:sp>
      <p:pic>
        <p:nvPicPr>
          <p:cNvPr id="6"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8458200" y="0"/>
            <a:ext cx="685800" cy="832572"/>
          </a:xfrm>
          <a:prstGeom prst="rect">
            <a:avLst/>
          </a:prstGeom>
          <a:noFill/>
          <a:ln w="9525">
            <a:noFill/>
            <a:miter lim="800000"/>
            <a:headEnd/>
            <a:tailEnd/>
          </a:ln>
        </p:spPr>
      </p:pic>
      <p:sp>
        <p:nvSpPr>
          <p:cNvPr id="7" name="TextBox 6"/>
          <p:cNvSpPr txBox="1"/>
          <p:nvPr/>
        </p:nvSpPr>
        <p:spPr>
          <a:xfrm>
            <a:off x="0" y="654738"/>
            <a:ext cx="9178636" cy="369332"/>
          </a:xfrm>
          <a:prstGeom prst="rect">
            <a:avLst/>
          </a:prstGeom>
          <a:noFill/>
        </p:spPr>
        <p:txBody>
          <a:bodyPr wrap="square" rtlCol="0">
            <a:spAutoFit/>
          </a:bodyPr>
          <a:lstStyle/>
          <a:p>
            <a:pPr algn="ctr"/>
            <a:r>
              <a:rPr lang="en-US" b="1" dirty="0">
                <a:solidFill>
                  <a:srgbClr val="0000FF"/>
                </a:solidFill>
              </a:rPr>
              <a:t>MDM Awareness Campaign on 26</a:t>
            </a:r>
            <a:r>
              <a:rPr lang="en-US" b="1" baseline="30000" dirty="0">
                <a:solidFill>
                  <a:srgbClr val="0000FF"/>
                </a:solidFill>
              </a:rPr>
              <a:t>th</a:t>
            </a:r>
            <a:r>
              <a:rPr lang="en-US" b="1" dirty="0">
                <a:solidFill>
                  <a:srgbClr val="0000FF"/>
                </a:solidFill>
              </a:rPr>
              <a:t> </a:t>
            </a:r>
            <a:r>
              <a:rPr lang="en-US" b="1" dirty="0" smtClean="0">
                <a:solidFill>
                  <a:srgbClr val="0000FF"/>
                </a:solidFill>
              </a:rPr>
              <a:t>January, Birbhum </a:t>
            </a:r>
            <a:endParaRPr lang="en-US" b="1" dirty="0">
              <a:solidFill>
                <a:srgbClr val="0000FF"/>
              </a:solidFill>
            </a:endParaRPr>
          </a:p>
        </p:txBody>
      </p:sp>
      <p:pic>
        <p:nvPicPr>
          <p:cNvPr id="22531" name="Picture 3"/>
          <p:cNvPicPr>
            <a:picLocks noChangeAspect="1" noChangeArrowheads="1"/>
          </p:cNvPicPr>
          <p:nvPr/>
        </p:nvPicPr>
        <p:blipFill>
          <a:blip r:embed="rId4"/>
          <a:srcRect/>
          <a:stretch>
            <a:fillRect/>
          </a:stretch>
        </p:blipFill>
        <p:spPr bwMode="auto">
          <a:xfrm>
            <a:off x="457199" y="4231198"/>
            <a:ext cx="4186239" cy="2398202"/>
          </a:xfrm>
          <a:prstGeom prst="rect">
            <a:avLst/>
          </a:prstGeom>
          <a:ln>
            <a:noFill/>
          </a:ln>
          <a:effectLst>
            <a:softEdge rad="112500"/>
          </a:effectLst>
        </p:spPr>
      </p:pic>
      <p:pic>
        <p:nvPicPr>
          <p:cNvPr id="22532" name="Picture 4"/>
          <p:cNvPicPr>
            <a:picLocks noChangeAspect="1" noChangeArrowheads="1"/>
          </p:cNvPicPr>
          <p:nvPr/>
        </p:nvPicPr>
        <p:blipFill>
          <a:blip r:embed="rId5"/>
          <a:srcRect/>
          <a:stretch>
            <a:fillRect/>
          </a:stretch>
        </p:blipFill>
        <p:spPr bwMode="auto">
          <a:xfrm>
            <a:off x="4643438" y="4143380"/>
            <a:ext cx="4166872" cy="2486020"/>
          </a:xfrm>
          <a:prstGeom prst="rect">
            <a:avLst/>
          </a:prstGeom>
          <a:ln>
            <a:noFill/>
          </a:ln>
          <a:effectLst>
            <a:softEdge rad="112500"/>
          </a:effectLst>
        </p:spPr>
      </p:pic>
      <p:pic>
        <p:nvPicPr>
          <p:cNvPr id="22533" name="Picture 5" descr="C:\Users\Riddhi\Desktop\Selected Pics\tableau MDM Purba Medinipur..jpg"/>
          <p:cNvPicPr>
            <a:picLocks noChangeAspect="1" noChangeArrowheads="1"/>
          </p:cNvPicPr>
          <p:nvPr/>
        </p:nvPicPr>
        <p:blipFill>
          <a:blip r:embed="rId6"/>
          <a:srcRect/>
          <a:stretch>
            <a:fillRect/>
          </a:stretch>
        </p:blipFill>
        <p:spPr bwMode="auto">
          <a:xfrm>
            <a:off x="4643438" y="972208"/>
            <a:ext cx="3967162" cy="2804121"/>
          </a:xfrm>
          <a:prstGeom prst="rect">
            <a:avLst/>
          </a:prstGeom>
          <a:ln>
            <a:noFill/>
          </a:ln>
          <a:effectLst>
            <a:softEdge rad="112500"/>
          </a:effectLst>
        </p:spPr>
      </p:pic>
      <p:sp>
        <p:nvSpPr>
          <p:cNvPr id="10" name="TextBox 9"/>
          <p:cNvSpPr txBox="1"/>
          <p:nvPr/>
        </p:nvSpPr>
        <p:spPr>
          <a:xfrm>
            <a:off x="0" y="3786190"/>
            <a:ext cx="9178636" cy="369332"/>
          </a:xfrm>
          <a:prstGeom prst="rect">
            <a:avLst/>
          </a:prstGeom>
          <a:noFill/>
        </p:spPr>
        <p:txBody>
          <a:bodyPr wrap="square" rtlCol="0">
            <a:spAutoFit/>
          </a:bodyPr>
          <a:lstStyle/>
          <a:p>
            <a:pPr algn="ctr"/>
            <a:r>
              <a:rPr lang="en-US" b="1" dirty="0">
                <a:solidFill>
                  <a:srgbClr val="0000FF"/>
                </a:solidFill>
              </a:rPr>
              <a:t>MDM Awareness Campaign on 26</a:t>
            </a:r>
            <a:r>
              <a:rPr lang="en-US" b="1" baseline="30000" dirty="0">
                <a:solidFill>
                  <a:srgbClr val="0000FF"/>
                </a:solidFill>
              </a:rPr>
              <a:t>th</a:t>
            </a:r>
            <a:r>
              <a:rPr lang="en-US" b="1" dirty="0">
                <a:solidFill>
                  <a:srgbClr val="0000FF"/>
                </a:solidFill>
              </a:rPr>
              <a:t> January, East </a:t>
            </a:r>
            <a:r>
              <a:rPr lang="en-US" b="1" dirty="0" smtClean="0">
                <a:solidFill>
                  <a:srgbClr val="0000FF"/>
                </a:solidFill>
              </a:rPr>
              <a:t>Medinipur </a:t>
            </a:r>
            <a:endParaRPr lang="en-US" b="1" dirty="0">
              <a:solidFill>
                <a:srgbClr val="0000FF"/>
              </a:solidFill>
            </a:endParaRPr>
          </a:p>
        </p:txBody>
      </p:sp>
    </p:spTree>
    <p:extLst>
      <p:ext uri="{BB962C8B-B14F-4D97-AF65-F5344CB8AC3E}">
        <p14:creationId xmlns:p14="http://schemas.microsoft.com/office/powerpoint/2010/main" xmlns="" val="4099758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428604"/>
            <a:ext cx="1820214" cy="2581279"/>
          </a:xfrm>
          <a:prstGeom prst="rect">
            <a:avLst/>
          </a:prstGeom>
          <a:noFill/>
          <a:ln w="9525">
            <a:noFill/>
            <a:miter lim="800000"/>
            <a:headEnd/>
            <a:tailEnd/>
          </a:ln>
          <a:effectLst/>
        </p:spPr>
      </p:pic>
      <p:pic>
        <p:nvPicPr>
          <p:cNvPr id="3" name="Picture 2"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8786842" y="1"/>
            <a:ext cx="357158" cy="433595"/>
          </a:xfrm>
          <a:prstGeom prst="rect">
            <a:avLst/>
          </a:prstGeom>
          <a:noFill/>
          <a:ln w="9525">
            <a:noFill/>
            <a:miter lim="800000"/>
            <a:headEnd/>
            <a:tailEnd/>
          </a:ln>
        </p:spPr>
      </p:pic>
      <p:sp>
        <p:nvSpPr>
          <p:cNvPr id="4" name="TextBox 3"/>
          <p:cNvSpPr txBox="1"/>
          <p:nvPr/>
        </p:nvSpPr>
        <p:spPr>
          <a:xfrm>
            <a:off x="-34636" y="0"/>
            <a:ext cx="9178636" cy="461665"/>
          </a:xfrm>
          <a:prstGeom prst="rect">
            <a:avLst/>
          </a:prstGeom>
          <a:noFill/>
        </p:spPr>
        <p:txBody>
          <a:bodyPr wrap="square" rtlCol="0">
            <a:spAutoFit/>
          </a:bodyPr>
          <a:lstStyle/>
          <a:p>
            <a:r>
              <a:rPr lang="en-US" sz="2400" b="1" dirty="0" smtClean="0">
                <a:solidFill>
                  <a:srgbClr val="0000FF"/>
                </a:solidFill>
              </a:rPr>
              <a:t>      Students Awareness Poster :-</a:t>
            </a:r>
            <a:endParaRPr lang="en-US" sz="2400" b="1" dirty="0">
              <a:solidFill>
                <a:srgbClr val="0000FF"/>
              </a:solidFill>
            </a:endParaRPr>
          </a:p>
        </p:txBody>
      </p:sp>
      <p:pic>
        <p:nvPicPr>
          <p:cNvPr id="2051" name="Picture 3"/>
          <p:cNvPicPr>
            <a:picLocks noChangeAspect="1" noChangeArrowheads="1"/>
          </p:cNvPicPr>
          <p:nvPr/>
        </p:nvPicPr>
        <p:blipFill>
          <a:blip r:embed="rId4"/>
          <a:srcRect/>
          <a:stretch>
            <a:fillRect/>
          </a:stretch>
        </p:blipFill>
        <p:spPr bwMode="auto">
          <a:xfrm>
            <a:off x="2000233" y="428605"/>
            <a:ext cx="1760034" cy="2643206"/>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3786182" y="357167"/>
            <a:ext cx="1785949" cy="2688595"/>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5572133" y="285728"/>
            <a:ext cx="1857388" cy="2762781"/>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a:srcRect/>
          <a:stretch>
            <a:fillRect/>
          </a:stretch>
        </p:blipFill>
        <p:spPr bwMode="auto">
          <a:xfrm>
            <a:off x="7383966" y="428604"/>
            <a:ext cx="1760034" cy="2643206"/>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a:srcRect/>
          <a:stretch>
            <a:fillRect/>
          </a:stretch>
        </p:blipFill>
        <p:spPr bwMode="auto">
          <a:xfrm>
            <a:off x="0" y="3071810"/>
            <a:ext cx="1747840" cy="2568126"/>
          </a:xfrm>
          <a:prstGeom prst="rect">
            <a:avLst/>
          </a:prstGeom>
          <a:noFill/>
          <a:ln w="9525">
            <a:noFill/>
            <a:miter lim="800000"/>
            <a:headEnd/>
            <a:tailEnd/>
          </a:ln>
          <a:effectLst/>
        </p:spPr>
      </p:pic>
      <p:pic>
        <p:nvPicPr>
          <p:cNvPr id="2056" name="Picture 8"/>
          <p:cNvPicPr>
            <a:picLocks noChangeAspect="1" noChangeArrowheads="1"/>
          </p:cNvPicPr>
          <p:nvPr/>
        </p:nvPicPr>
        <p:blipFill>
          <a:blip r:embed="rId9"/>
          <a:srcRect/>
          <a:stretch>
            <a:fillRect/>
          </a:stretch>
        </p:blipFill>
        <p:spPr bwMode="auto">
          <a:xfrm>
            <a:off x="1928794" y="3143248"/>
            <a:ext cx="1656845" cy="2500330"/>
          </a:xfrm>
          <a:prstGeom prst="rect">
            <a:avLst/>
          </a:prstGeom>
          <a:noFill/>
          <a:ln w="9525">
            <a:noFill/>
            <a:miter lim="800000"/>
            <a:headEnd/>
            <a:tailEnd/>
          </a:ln>
          <a:effectLst/>
        </p:spPr>
      </p:pic>
      <p:pic>
        <p:nvPicPr>
          <p:cNvPr id="2057" name="Picture 9"/>
          <p:cNvPicPr>
            <a:picLocks noChangeAspect="1" noChangeArrowheads="1"/>
          </p:cNvPicPr>
          <p:nvPr/>
        </p:nvPicPr>
        <p:blipFill>
          <a:blip r:embed="rId10"/>
          <a:srcRect/>
          <a:stretch>
            <a:fillRect/>
          </a:stretch>
        </p:blipFill>
        <p:spPr bwMode="auto">
          <a:xfrm>
            <a:off x="3643306" y="3071810"/>
            <a:ext cx="1714814" cy="2538416"/>
          </a:xfrm>
          <a:prstGeom prst="rect">
            <a:avLst/>
          </a:prstGeom>
          <a:noFill/>
          <a:ln w="9525">
            <a:noFill/>
            <a:miter lim="800000"/>
            <a:headEnd/>
            <a:tailEnd/>
          </a:ln>
          <a:effectLst/>
        </p:spPr>
      </p:pic>
      <p:pic>
        <p:nvPicPr>
          <p:cNvPr id="2058" name="Picture 10"/>
          <p:cNvPicPr>
            <a:picLocks noChangeAspect="1" noChangeArrowheads="1"/>
          </p:cNvPicPr>
          <p:nvPr/>
        </p:nvPicPr>
        <p:blipFill>
          <a:blip r:embed="rId11"/>
          <a:srcRect/>
          <a:stretch>
            <a:fillRect/>
          </a:stretch>
        </p:blipFill>
        <p:spPr bwMode="auto">
          <a:xfrm>
            <a:off x="5286381" y="2981326"/>
            <a:ext cx="1785949" cy="2643204"/>
          </a:xfrm>
          <a:prstGeom prst="rect">
            <a:avLst/>
          </a:prstGeom>
          <a:noFill/>
          <a:ln w="9525">
            <a:noFill/>
            <a:miter lim="800000"/>
            <a:headEnd/>
            <a:tailEnd/>
          </a:ln>
          <a:effectLst/>
        </p:spPr>
      </p:pic>
      <p:pic>
        <p:nvPicPr>
          <p:cNvPr id="2059" name="Picture 11"/>
          <p:cNvPicPr>
            <a:picLocks noChangeAspect="1" noChangeArrowheads="1"/>
          </p:cNvPicPr>
          <p:nvPr/>
        </p:nvPicPr>
        <p:blipFill>
          <a:blip r:embed="rId12"/>
          <a:srcRect/>
          <a:stretch>
            <a:fillRect/>
          </a:stretch>
        </p:blipFill>
        <p:spPr bwMode="auto">
          <a:xfrm>
            <a:off x="7215206" y="3071811"/>
            <a:ext cx="1714480" cy="2536925"/>
          </a:xfrm>
          <a:prstGeom prst="rect">
            <a:avLst/>
          </a:prstGeom>
          <a:noFill/>
          <a:ln w="9525">
            <a:noFill/>
            <a:miter lim="800000"/>
            <a:headEnd/>
            <a:tailEnd/>
          </a:ln>
          <a:effectLst/>
        </p:spPr>
      </p:pic>
      <p:sp>
        <p:nvSpPr>
          <p:cNvPr id="15" name="TextBox 14"/>
          <p:cNvSpPr txBox="1"/>
          <p:nvPr/>
        </p:nvSpPr>
        <p:spPr>
          <a:xfrm>
            <a:off x="214282" y="6143644"/>
            <a:ext cx="9178636" cy="369332"/>
          </a:xfrm>
          <a:prstGeom prst="rect">
            <a:avLst/>
          </a:prstGeom>
          <a:noFill/>
        </p:spPr>
        <p:txBody>
          <a:bodyPr wrap="square" rtlCol="0">
            <a:spAutoFit/>
          </a:bodyPr>
          <a:lstStyle/>
          <a:p>
            <a:r>
              <a:rPr lang="en-US" b="1" dirty="0" smtClean="0">
                <a:solidFill>
                  <a:srgbClr val="0000FF"/>
                </a:solidFill>
                <a:hlinkClick r:id="rId13" action="ppaction://hlinkfile"/>
              </a:rPr>
              <a:t>LINK to PDF</a:t>
            </a:r>
            <a:r>
              <a:rPr lang="en-US" b="1" dirty="0" smtClean="0">
                <a:solidFill>
                  <a:srgbClr val="0000FF"/>
                </a:solidFill>
              </a:rPr>
              <a:t> : (Students Awareness Poster)</a:t>
            </a:r>
            <a:endParaRPr lang="en-US" sz="2400" b="1" dirty="0">
              <a:solidFill>
                <a:srgbClr val="0000FF"/>
              </a:solidFill>
            </a:endParaRPr>
          </a:p>
        </p:txBody>
      </p:sp>
      <p:sp>
        <p:nvSpPr>
          <p:cNvPr id="17" name="Left Arrow 16">
            <a:hlinkClick r:id="rId14" action="ppaction://hlinksldjump"/>
          </p:cNvPr>
          <p:cNvSpPr/>
          <p:nvPr/>
        </p:nvSpPr>
        <p:spPr>
          <a:xfrm>
            <a:off x="8572528" y="6500834"/>
            <a:ext cx="28575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6832"/>
            <a:ext cx="9144000" cy="609600"/>
          </a:xfrm>
          <a:prstGeom prst="rect">
            <a:avLst/>
          </a:prstGeom>
          <a:noFill/>
          <a:ln w="9525">
            <a:noFill/>
            <a:miter lim="800000"/>
            <a:headEnd/>
            <a:tailEnd/>
          </a:ln>
        </p:spPr>
        <p:txBody>
          <a:bodyPr anchor="ctr"/>
          <a:lstStyle/>
          <a:p>
            <a:pPr algn="ctr" eaLnBrk="0" hangingPunct="0">
              <a:defRPr/>
            </a:pPr>
            <a:r>
              <a:rPr lang="en-US" sz="4000" b="1" kern="0" dirty="0">
                <a:latin typeface="+mj-lt"/>
                <a:ea typeface="+mj-ea"/>
                <a:cs typeface="+mj-cs"/>
              </a:rPr>
              <a:t>Mid Day Meal </a:t>
            </a:r>
            <a:r>
              <a:rPr lang="en-US" sz="4000" b="1" kern="0" dirty="0" err="1">
                <a:latin typeface="+mj-lt"/>
                <a:ea typeface="+mj-ea"/>
                <a:cs typeface="+mj-cs"/>
              </a:rPr>
              <a:t>Programme</a:t>
            </a:r>
            <a:endParaRPr lang="en-US" sz="4000" b="1" kern="0" dirty="0">
              <a:latin typeface="+mj-lt"/>
              <a:ea typeface="+mj-ea"/>
              <a:cs typeface="+mj-cs"/>
            </a:endParaRPr>
          </a:p>
        </p:txBody>
      </p:sp>
      <p:pic>
        <p:nvPicPr>
          <p:cNvPr id="6" name="Picture 5" descr="C:\Documents and Settings\user\Desktop\LOGO\MDM_LOGO_JPEG.JPG"/>
          <p:cNvPicPr>
            <a:picLocks noChangeAspect="1" noChangeArrowheads="1"/>
          </p:cNvPicPr>
          <p:nvPr/>
        </p:nvPicPr>
        <p:blipFill>
          <a:blip r:embed="rId2" cstate="print"/>
          <a:srcRect l="27779" t="13121" r="27777" b="10283"/>
          <a:stretch>
            <a:fillRect/>
          </a:stretch>
        </p:blipFill>
        <p:spPr bwMode="auto">
          <a:xfrm>
            <a:off x="8458200" y="0"/>
            <a:ext cx="685800" cy="832572"/>
          </a:xfrm>
          <a:prstGeom prst="rect">
            <a:avLst/>
          </a:prstGeom>
          <a:noFill/>
          <a:ln w="9525">
            <a:noFill/>
            <a:miter lim="800000"/>
            <a:headEnd/>
            <a:tailEnd/>
          </a:ln>
        </p:spPr>
      </p:pic>
      <p:sp>
        <p:nvSpPr>
          <p:cNvPr id="7" name="TextBox 6"/>
          <p:cNvSpPr txBox="1"/>
          <p:nvPr/>
        </p:nvSpPr>
        <p:spPr>
          <a:xfrm>
            <a:off x="0" y="559338"/>
            <a:ext cx="9178636" cy="369332"/>
          </a:xfrm>
          <a:prstGeom prst="rect">
            <a:avLst/>
          </a:prstGeom>
          <a:noFill/>
        </p:spPr>
        <p:txBody>
          <a:bodyPr wrap="square" rtlCol="0">
            <a:spAutoFit/>
          </a:bodyPr>
          <a:lstStyle/>
          <a:p>
            <a:pPr algn="ctr"/>
            <a:r>
              <a:rPr lang="en-US" b="1" dirty="0">
                <a:solidFill>
                  <a:srgbClr val="0000FF"/>
                </a:solidFill>
              </a:rPr>
              <a:t>Training of Cook cum helpers</a:t>
            </a:r>
          </a:p>
        </p:txBody>
      </p:sp>
      <p:pic>
        <p:nvPicPr>
          <p:cNvPr id="8" name="Picture 7" descr="CCH training at West medinipur.JPG"/>
          <p:cNvPicPr>
            <a:picLocks noChangeAspect="1"/>
          </p:cNvPicPr>
          <p:nvPr/>
        </p:nvPicPr>
        <p:blipFill>
          <a:blip r:embed="rId3" cstate="print"/>
          <a:stretch>
            <a:fillRect/>
          </a:stretch>
        </p:blipFill>
        <p:spPr>
          <a:xfrm>
            <a:off x="4429124" y="857232"/>
            <a:ext cx="4353254" cy="2902169"/>
          </a:xfrm>
          <a:prstGeom prst="rect">
            <a:avLst/>
          </a:prstGeom>
          <a:ln>
            <a:noFill/>
          </a:ln>
          <a:effectLst>
            <a:softEdge rad="112500"/>
          </a:effectLst>
        </p:spPr>
      </p:pic>
      <p:pic>
        <p:nvPicPr>
          <p:cNvPr id="9" name="Picture 8" descr="CCH training at Coochbehar1.JPG"/>
          <p:cNvPicPr>
            <a:picLocks noChangeAspect="1"/>
          </p:cNvPicPr>
          <p:nvPr/>
        </p:nvPicPr>
        <p:blipFill>
          <a:blip r:embed="rId4" cstate="print"/>
          <a:stretch>
            <a:fillRect/>
          </a:stretch>
        </p:blipFill>
        <p:spPr>
          <a:xfrm>
            <a:off x="4539258" y="3816352"/>
            <a:ext cx="4390460" cy="2817857"/>
          </a:xfrm>
          <a:prstGeom prst="rect">
            <a:avLst/>
          </a:prstGeom>
          <a:ln>
            <a:noFill/>
          </a:ln>
          <a:effectLst>
            <a:softEdge rad="112500"/>
          </a:effectLst>
        </p:spPr>
      </p:pic>
      <p:pic>
        <p:nvPicPr>
          <p:cNvPr id="10" name="Picture 9" descr="CCH training at S 24 pgs.jpeg"/>
          <p:cNvPicPr>
            <a:picLocks noChangeAspect="1"/>
          </p:cNvPicPr>
          <p:nvPr/>
        </p:nvPicPr>
        <p:blipFill>
          <a:blip r:embed="rId5"/>
          <a:stretch>
            <a:fillRect/>
          </a:stretch>
        </p:blipFill>
        <p:spPr>
          <a:xfrm>
            <a:off x="105802" y="4113614"/>
            <a:ext cx="4497946" cy="2530095"/>
          </a:xfrm>
          <a:prstGeom prst="rect">
            <a:avLst/>
          </a:prstGeom>
          <a:ln>
            <a:noFill/>
          </a:ln>
          <a:effectLst>
            <a:softEdge rad="112500"/>
          </a:effectLst>
        </p:spPr>
      </p:pic>
      <p:pic>
        <p:nvPicPr>
          <p:cNvPr id="11" name="Picture 10" descr="CCH training at Coochbehar.JPG"/>
          <p:cNvPicPr>
            <a:picLocks noChangeAspect="1"/>
          </p:cNvPicPr>
          <p:nvPr/>
        </p:nvPicPr>
        <p:blipFill>
          <a:blip r:embed="rId6" cstate="print"/>
          <a:stretch>
            <a:fillRect/>
          </a:stretch>
        </p:blipFill>
        <p:spPr>
          <a:xfrm>
            <a:off x="642910" y="867846"/>
            <a:ext cx="3571900" cy="3306549"/>
          </a:xfrm>
          <a:prstGeom prst="rect">
            <a:avLst/>
          </a:prstGeom>
          <a:ln>
            <a:noFill/>
          </a:ln>
          <a:effectLst>
            <a:softEdge rad="112500"/>
          </a:effectLst>
        </p:spPr>
      </p:pic>
      <p:sp>
        <p:nvSpPr>
          <p:cNvPr id="12" name="Left Arrow 11">
            <a:hlinkClick r:id="rId7" action="ppaction://hlinksldjump"/>
          </p:cNvPr>
          <p:cNvSpPr/>
          <p:nvPr/>
        </p:nvSpPr>
        <p:spPr>
          <a:xfrm>
            <a:off x="8572528" y="6500834"/>
            <a:ext cx="28575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14348" y="3714752"/>
            <a:ext cx="1571636" cy="369332"/>
          </a:xfrm>
          <a:prstGeom prst="rect">
            <a:avLst/>
          </a:prstGeom>
          <a:noFill/>
        </p:spPr>
        <p:txBody>
          <a:bodyPr wrap="square" rtlCol="0">
            <a:spAutoFit/>
          </a:bodyPr>
          <a:lstStyle/>
          <a:p>
            <a:r>
              <a:rPr lang="en-US" dirty="0" smtClean="0">
                <a:solidFill>
                  <a:srgbClr val="FFFF00"/>
                </a:solidFill>
              </a:rPr>
              <a:t>Cooch Behar</a:t>
            </a:r>
            <a:endParaRPr lang="en-US" dirty="0">
              <a:solidFill>
                <a:srgbClr val="FFFF00"/>
              </a:solidFill>
            </a:endParaRPr>
          </a:p>
        </p:txBody>
      </p:sp>
      <p:sp>
        <p:nvSpPr>
          <p:cNvPr id="14" name="TextBox 13"/>
          <p:cNvSpPr txBox="1"/>
          <p:nvPr/>
        </p:nvSpPr>
        <p:spPr>
          <a:xfrm>
            <a:off x="4643438" y="3571876"/>
            <a:ext cx="2214578" cy="369332"/>
          </a:xfrm>
          <a:prstGeom prst="rect">
            <a:avLst/>
          </a:prstGeom>
          <a:noFill/>
        </p:spPr>
        <p:txBody>
          <a:bodyPr wrap="square" rtlCol="0">
            <a:spAutoFit/>
          </a:bodyPr>
          <a:lstStyle/>
          <a:p>
            <a:r>
              <a:rPr lang="en-US" dirty="0" err="1" smtClean="0">
                <a:solidFill>
                  <a:srgbClr val="0000FF"/>
                </a:solidFill>
              </a:rPr>
              <a:t>Paschim</a:t>
            </a:r>
            <a:r>
              <a:rPr lang="en-US" dirty="0" smtClean="0">
                <a:solidFill>
                  <a:srgbClr val="0000FF"/>
                </a:solidFill>
              </a:rPr>
              <a:t> Medinipur</a:t>
            </a:r>
            <a:endParaRPr lang="en-US" dirty="0">
              <a:solidFill>
                <a:srgbClr val="0000FF"/>
              </a:solidFill>
            </a:endParaRPr>
          </a:p>
        </p:txBody>
      </p:sp>
      <p:sp>
        <p:nvSpPr>
          <p:cNvPr id="15" name="TextBox 14"/>
          <p:cNvSpPr txBox="1"/>
          <p:nvPr/>
        </p:nvSpPr>
        <p:spPr>
          <a:xfrm>
            <a:off x="2357422" y="4143380"/>
            <a:ext cx="2357454" cy="369332"/>
          </a:xfrm>
          <a:prstGeom prst="rect">
            <a:avLst/>
          </a:prstGeom>
          <a:noFill/>
        </p:spPr>
        <p:txBody>
          <a:bodyPr wrap="square" rtlCol="0">
            <a:spAutoFit/>
          </a:bodyPr>
          <a:lstStyle/>
          <a:p>
            <a:r>
              <a:rPr lang="en-US" dirty="0" smtClean="0">
                <a:solidFill>
                  <a:srgbClr val="FFFF00"/>
                </a:solidFill>
              </a:rPr>
              <a:t>South 24 Parganas</a:t>
            </a:r>
            <a:endParaRPr lang="en-US" dirty="0">
              <a:solidFill>
                <a:srgbClr val="FFFF00"/>
              </a:solidFill>
            </a:endParaRPr>
          </a:p>
        </p:txBody>
      </p:sp>
      <p:sp>
        <p:nvSpPr>
          <p:cNvPr id="16" name="TextBox 15"/>
          <p:cNvSpPr txBox="1"/>
          <p:nvPr/>
        </p:nvSpPr>
        <p:spPr>
          <a:xfrm>
            <a:off x="6929454" y="6202940"/>
            <a:ext cx="1571636" cy="369332"/>
          </a:xfrm>
          <a:prstGeom prst="rect">
            <a:avLst/>
          </a:prstGeom>
          <a:noFill/>
        </p:spPr>
        <p:txBody>
          <a:bodyPr wrap="square" rtlCol="0">
            <a:spAutoFit/>
          </a:bodyPr>
          <a:lstStyle/>
          <a:p>
            <a:r>
              <a:rPr lang="en-US" dirty="0" smtClean="0">
                <a:solidFill>
                  <a:srgbClr val="0000FF"/>
                </a:solidFill>
              </a:rPr>
              <a:t>Cooch Behar</a:t>
            </a:r>
            <a:endParaRPr lang="en-US" dirty="0">
              <a:solidFill>
                <a:srgbClr val="0000FF"/>
              </a:solidFill>
            </a:endParaRPr>
          </a:p>
        </p:txBody>
      </p:sp>
    </p:spTree>
    <p:extLst>
      <p:ext uri="{BB962C8B-B14F-4D97-AF65-F5344CB8AC3E}">
        <p14:creationId xmlns:p14="http://schemas.microsoft.com/office/powerpoint/2010/main" xmlns="" val="4099758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8579098" y="0"/>
            <a:ext cx="564902" cy="685800"/>
          </a:xfrm>
          <a:prstGeom prst="rect">
            <a:avLst/>
          </a:prstGeom>
          <a:noFill/>
          <a:ln w="9525">
            <a:noFill/>
            <a:miter lim="800000"/>
            <a:headEnd/>
            <a:tailEnd/>
          </a:ln>
        </p:spPr>
      </p:pic>
      <p:sp>
        <p:nvSpPr>
          <p:cNvPr id="5" name="Rectangle 9"/>
          <p:cNvSpPr>
            <a:spLocks noChangeArrowheads="1"/>
          </p:cNvSpPr>
          <p:nvPr/>
        </p:nvSpPr>
        <p:spPr bwMode="auto">
          <a:xfrm>
            <a:off x="0" y="76200"/>
            <a:ext cx="9144000" cy="523220"/>
          </a:xfrm>
          <a:prstGeom prst="rect">
            <a:avLst/>
          </a:prstGeom>
          <a:noFill/>
          <a:ln w="9525">
            <a:noFill/>
            <a:miter lim="800000"/>
            <a:headEnd/>
            <a:tailEnd/>
          </a:ln>
        </p:spPr>
        <p:txBody>
          <a:bodyPr wrap="square">
            <a:spAutoFit/>
          </a:bodyPr>
          <a:lstStyle/>
          <a:p>
            <a:pPr algn="ctr"/>
            <a:r>
              <a:rPr lang="en-US" sz="2800" b="1" dirty="0">
                <a:solidFill>
                  <a:srgbClr val="0000FF"/>
                </a:solidFill>
                <a:latin typeface="Calisto MT" pitchFamily="18" charset="0"/>
                <a:ea typeface="+mj-ea"/>
                <a:cs typeface="+mj-cs"/>
              </a:rPr>
              <a:t>ACTION TAKEN NOTE </a:t>
            </a:r>
            <a:r>
              <a:rPr lang="en-US" sz="2800" b="1" dirty="0" smtClean="0">
                <a:solidFill>
                  <a:srgbClr val="0000FF"/>
                </a:solidFill>
                <a:latin typeface="Calisto MT" pitchFamily="18" charset="0"/>
              </a:rPr>
              <a:t>ON PAB 2019-20</a:t>
            </a:r>
            <a:endParaRPr lang="en-US" sz="1400" b="1" dirty="0">
              <a:solidFill>
                <a:srgbClr val="0000FF"/>
              </a:solidFill>
              <a:latin typeface="Calisto MT" pitchFamily="18" charset="0"/>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xmlns="" val="290730460"/>
              </p:ext>
            </p:extLst>
          </p:nvPr>
        </p:nvGraphicFramePr>
        <p:xfrm>
          <a:off x="152400" y="690880"/>
          <a:ext cx="8762999" cy="5801055"/>
        </p:xfrm>
        <a:graphic>
          <a:graphicData uri="http://schemas.openxmlformats.org/drawingml/2006/table">
            <a:tbl>
              <a:tblPr firstRow="1" bandRow="1">
                <a:tableStyleId>{5C22544A-7EE6-4342-B048-85BDC9FD1C3A}</a:tableStyleId>
              </a:tblPr>
              <a:tblGrid>
                <a:gridCol w="704824">
                  <a:extLst>
                    <a:ext uri="{9D8B030D-6E8A-4147-A177-3AD203B41FA5}">
                      <a16:colId xmlns:a16="http://schemas.microsoft.com/office/drawing/2014/main" xmlns="" val="20000"/>
                    </a:ext>
                  </a:extLst>
                </a:gridCol>
                <a:gridCol w="3071834">
                  <a:extLst>
                    <a:ext uri="{9D8B030D-6E8A-4147-A177-3AD203B41FA5}">
                      <a16:colId xmlns:a16="http://schemas.microsoft.com/office/drawing/2014/main" xmlns="" val="20001"/>
                    </a:ext>
                  </a:extLst>
                </a:gridCol>
                <a:gridCol w="4986341">
                  <a:extLst>
                    <a:ext uri="{9D8B030D-6E8A-4147-A177-3AD203B41FA5}">
                      <a16:colId xmlns:a16="http://schemas.microsoft.com/office/drawing/2014/main" xmlns="" val="20002"/>
                    </a:ext>
                  </a:extLst>
                </a:gridCol>
              </a:tblGrid>
              <a:tr h="702807">
                <a:tc>
                  <a:txBody>
                    <a:bodyPr/>
                    <a:lstStyle/>
                    <a:p>
                      <a:pPr marL="0" marR="0" algn="ctr">
                        <a:spcBef>
                          <a:spcPts val="0"/>
                        </a:spcBef>
                        <a:spcAft>
                          <a:spcPts val="0"/>
                        </a:spcAft>
                      </a:pPr>
                      <a:endParaRPr lang="en-US" sz="1200" dirty="0">
                        <a:latin typeface="Times New Roman"/>
                        <a:ea typeface="Times New Roman"/>
                        <a:cs typeface="Vrinda"/>
                      </a:endParaRPr>
                    </a:p>
                  </a:txBody>
                  <a:tcPr marL="68580" marR="68580" marT="0" marB="0" anchor="ctr" anchorCtr="1"/>
                </a:tc>
                <a:tc>
                  <a:txBody>
                    <a:bodyPr/>
                    <a:lstStyle/>
                    <a:p>
                      <a:pPr marL="0" marR="0">
                        <a:lnSpc>
                          <a:spcPct val="150000"/>
                        </a:lnSpc>
                        <a:spcBef>
                          <a:spcPts val="0"/>
                        </a:spcBef>
                        <a:spcAft>
                          <a:spcPts val="0"/>
                        </a:spcAft>
                      </a:pPr>
                      <a:r>
                        <a:rPr lang="en-US" sz="1800" dirty="0">
                          <a:latin typeface="Times New Roman"/>
                          <a:ea typeface="Calibri"/>
                          <a:cs typeface="Vrinda"/>
                        </a:rPr>
                        <a:t>Commitments of the State in the PAB- 2019-20</a:t>
                      </a:r>
                      <a:endParaRPr lang="en-US" sz="1800" dirty="0">
                        <a:latin typeface="Calibri"/>
                        <a:ea typeface="Calibri"/>
                        <a:cs typeface="Vrinda"/>
                      </a:endParaRPr>
                    </a:p>
                  </a:txBody>
                  <a:tcPr marL="68580" marR="68580" marT="0" marB="0"/>
                </a:tc>
                <a:tc>
                  <a:txBody>
                    <a:bodyPr/>
                    <a:lstStyle/>
                    <a:p>
                      <a:pPr marL="0" marR="0" algn="ctr">
                        <a:lnSpc>
                          <a:spcPct val="150000"/>
                        </a:lnSpc>
                        <a:spcBef>
                          <a:spcPts val="0"/>
                        </a:spcBef>
                        <a:spcAft>
                          <a:spcPts val="0"/>
                        </a:spcAft>
                      </a:pPr>
                      <a:r>
                        <a:rPr lang="en-US" sz="1800">
                          <a:latin typeface="Times New Roman"/>
                          <a:ea typeface="Calibri"/>
                          <a:cs typeface="Vrinda"/>
                        </a:rPr>
                        <a:t>Action taken</a:t>
                      </a:r>
                      <a:endParaRPr lang="en-US" sz="1800">
                        <a:latin typeface="Calibri"/>
                        <a:ea typeface="Calibri"/>
                        <a:cs typeface="Vrinda"/>
                      </a:endParaRPr>
                    </a:p>
                  </a:txBody>
                  <a:tcPr marL="68580" marR="68580" marT="0" marB="0"/>
                </a:tc>
                <a:extLst>
                  <a:ext uri="{0D108BD9-81ED-4DB2-BD59-A6C34878D82A}">
                    <a16:rowId xmlns:a16="http://schemas.microsoft.com/office/drawing/2014/main" xmlns="" val="10000"/>
                  </a:ext>
                </a:extLst>
              </a:tr>
              <a:tr h="915028">
                <a:tc>
                  <a:txBody>
                    <a:bodyPr/>
                    <a:lstStyle/>
                    <a:p>
                      <a:pPr marL="228600" marR="0" algn="ctr">
                        <a:spcBef>
                          <a:spcPts val="0"/>
                        </a:spcBef>
                        <a:spcAft>
                          <a:spcPts val="0"/>
                        </a:spcAft>
                      </a:pPr>
                      <a:r>
                        <a:rPr lang="en-US" sz="2000" dirty="0" smtClean="0">
                          <a:latin typeface="Times New Roman"/>
                          <a:ea typeface="Calibri"/>
                          <a:cs typeface="Vrinda"/>
                        </a:rPr>
                        <a:t>4.4 </a:t>
                      </a:r>
                      <a:endParaRPr lang="en-US" sz="2000" dirty="0">
                        <a:latin typeface="Times New Roman"/>
                        <a:ea typeface="Times New Roman"/>
                        <a:cs typeface="Vrinda"/>
                      </a:endParaRPr>
                    </a:p>
                  </a:txBody>
                  <a:tcPr marL="68580" marR="68580" marT="0" marB="0" anchorCtr="1"/>
                </a:tc>
                <a:tc>
                  <a:txBody>
                    <a:bodyPr/>
                    <a:lstStyle/>
                    <a:p>
                      <a:pPr marL="0" marR="0" algn="l">
                        <a:lnSpc>
                          <a:spcPct val="150000"/>
                        </a:lnSpc>
                        <a:spcBef>
                          <a:spcPts val="0"/>
                        </a:spcBef>
                        <a:spcAft>
                          <a:spcPts val="0"/>
                        </a:spcAft>
                      </a:pPr>
                      <a:r>
                        <a:rPr lang="en-US" sz="1800" dirty="0" smtClean="0">
                          <a:latin typeface="Times New Roman"/>
                          <a:ea typeface="Calibri"/>
                          <a:cs typeface="Vrinda"/>
                        </a:rPr>
                        <a:t>Completion </a:t>
                      </a:r>
                      <a:r>
                        <a:rPr lang="en-US" sz="1800" dirty="0">
                          <a:latin typeface="Times New Roman"/>
                          <a:ea typeface="Calibri"/>
                          <a:cs typeface="Vrinda"/>
                        </a:rPr>
                        <a:t>of 4136 Kitchen cum stores by Dec. 2019</a:t>
                      </a:r>
                      <a:endParaRPr lang="en-US" sz="1800" dirty="0">
                        <a:latin typeface="Calibri"/>
                        <a:ea typeface="Calibri"/>
                        <a:cs typeface="Vrinda"/>
                      </a:endParaRPr>
                    </a:p>
                  </a:txBody>
                  <a:tcPr marL="68580" marR="68580" marT="0" marB="0"/>
                </a:tc>
                <a:tc>
                  <a:txBody>
                    <a:bodyPr/>
                    <a:lstStyle/>
                    <a:p>
                      <a:pPr marL="0" marR="0" algn="just">
                        <a:lnSpc>
                          <a:spcPct val="150000"/>
                        </a:lnSpc>
                        <a:spcBef>
                          <a:spcPts val="0"/>
                        </a:spcBef>
                        <a:spcAft>
                          <a:spcPts val="0"/>
                        </a:spcAft>
                      </a:pPr>
                      <a:r>
                        <a:rPr lang="en-US" sz="1800" dirty="0">
                          <a:latin typeface="Times New Roman"/>
                          <a:ea typeface="Calibri"/>
                          <a:cs typeface="Vrinda"/>
                        </a:rPr>
                        <a:t>Construction of 81582 Kitchen cum stores has been completed out of sanctioned 81856 units. Sanctioned units of 274 during 2019-20 has been received and construction is in progress. </a:t>
                      </a:r>
                      <a:endParaRPr lang="en-US" sz="1800" dirty="0" smtClean="0">
                        <a:latin typeface="Times New Roman"/>
                        <a:ea typeface="Calibri"/>
                        <a:cs typeface="Vrinda"/>
                      </a:endParaRPr>
                    </a:p>
                    <a:p>
                      <a:pPr marL="0" marR="0" algn="just">
                        <a:lnSpc>
                          <a:spcPct val="150000"/>
                        </a:lnSpc>
                        <a:spcBef>
                          <a:spcPts val="0"/>
                        </a:spcBef>
                        <a:spcAft>
                          <a:spcPts val="0"/>
                        </a:spcAft>
                      </a:pPr>
                      <a:r>
                        <a:rPr lang="en-US" sz="1800" dirty="0" smtClean="0">
                          <a:latin typeface="Times New Roman"/>
                          <a:ea typeface="Calibri"/>
                          <a:cs typeface="Vrinda"/>
                        </a:rPr>
                        <a:t>Completed :- 81582 (Rs. 86587.61 </a:t>
                      </a:r>
                      <a:r>
                        <a:rPr lang="en-US" sz="1800" dirty="0" err="1" smtClean="0">
                          <a:latin typeface="Times New Roman"/>
                          <a:ea typeface="Calibri"/>
                          <a:cs typeface="Vrinda"/>
                        </a:rPr>
                        <a:t>lakh</a:t>
                      </a:r>
                      <a:r>
                        <a:rPr lang="en-US" sz="1800" dirty="0" smtClean="0">
                          <a:latin typeface="Times New Roman"/>
                          <a:ea typeface="Calibri"/>
                          <a:cs typeface="Vrinda"/>
                        </a:rPr>
                        <a:t>) </a:t>
                      </a:r>
                    </a:p>
                    <a:p>
                      <a:pPr marL="0" marR="0" algn="just">
                        <a:lnSpc>
                          <a:spcPct val="150000"/>
                        </a:lnSpc>
                        <a:spcBef>
                          <a:spcPts val="0"/>
                        </a:spcBef>
                        <a:spcAft>
                          <a:spcPts val="0"/>
                        </a:spcAft>
                      </a:pPr>
                      <a:r>
                        <a:rPr lang="en-US" sz="1800" dirty="0" smtClean="0">
                          <a:latin typeface="Times New Roman"/>
                          <a:ea typeface="Calibri"/>
                          <a:cs typeface="Vrinda"/>
                        </a:rPr>
                        <a:t>In</a:t>
                      </a:r>
                      <a:r>
                        <a:rPr lang="en-US" sz="1800" baseline="0" dirty="0" smtClean="0">
                          <a:latin typeface="Times New Roman"/>
                          <a:ea typeface="Calibri"/>
                          <a:cs typeface="Vrinda"/>
                        </a:rPr>
                        <a:t> progress :- 274 (Rs. 786.38 </a:t>
                      </a:r>
                      <a:r>
                        <a:rPr lang="en-US" sz="1800" baseline="0" dirty="0" err="1" smtClean="0">
                          <a:latin typeface="Times New Roman"/>
                          <a:ea typeface="Calibri"/>
                          <a:cs typeface="Vrinda"/>
                        </a:rPr>
                        <a:t>lakh</a:t>
                      </a:r>
                      <a:r>
                        <a:rPr lang="en-US" sz="1800" baseline="0" dirty="0" smtClean="0">
                          <a:latin typeface="Times New Roman"/>
                          <a:ea typeface="Calibri"/>
                          <a:cs typeface="Vrinda"/>
                        </a:rPr>
                        <a:t>)</a:t>
                      </a:r>
                    </a:p>
                    <a:p>
                      <a:pPr marL="0" marR="0" algn="just">
                        <a:lnSpc>
                          <a:spcPct val="150000"/>
                        </a:lnSpc>
                        <a:spcBef>
                          <a:spcPts val="0"/>
                        </a:spcBef>
                        <a:spcAft>
                          <a:spcPts val="0"/>
                        </a:spcAft>
                      </a:pPr>
                      <a:endParaRPr lang="en-US" sz="1800" dirty="0">
                        <a:latin typeface="Calibri"/>
                        <a:ea typeface="Calibri"/>
                        <a:cs typeface="Vrinda"/>
                      </a:endParaRPr>
                    </a:p>
                  </a:txBody>
                  <a:tcPr marL="68580" marR="68580" marT="0" marB="0"/>
                </a:tc>
                <a:extLst>
                  <a:ext uri="{0D108BD9-81ED-4DB2-BD59-A6C34878D82A}">
                    <a16:rowId xmlns:a16="http://schemas.microsoft.com/office/drawing/2014/main" xmlns="" val="10001"/>
                  </a:ext>
                </a:extLst>
              </a:tr>
              <a:tr h="863295">
                <a:tc>
                  <a:txBody>
                    <a:bodyPr/>
                    <a:lstStyle/>
                    <a:p>
                      <a:pPr marL="228600" marR="0" algn="ctr">
                        <a:spcBef>
                          <a:spcPts val="0"/>
                        </a:spcBef>
                        <a:spcAft>
                          <a:spcPts val="0"/>
                        </a:spcAft>
                      </a:pPr>
                      <a:r>
                        <a:rPr lang="en-US" sz="2000" dirty="0" smtClean="0">
                          <a:latin typeface="Times New Roman"/>
                          <a:ea typeface="Calibri"/>
                          <a:cs typeface="Vrinda"/>
                        </a:rPr>
                        <a:t>4.5 </a:t>
                      </a:r>
                      <a:endParaRPr lang="en-US" sz="2000" dirty="0">
                        <a:latin typeface="Times New Roman"/>
                        <a:ea typeface="Times New Roman"/>
                        <a:cs typeface="Vrinda"/>
                      </a:endParaRPr>
                    </a:p>
                  </a:txBody>
                  <a:tcPr marL="68580" marR="68580" marT="0" marB="0" anchorCtr="1"/>
                </a:tc>
                <a:tc>
                  <a:txBody>
                    <a:bodyPr/>
                    <a:lstStyle/>
                    <a:p>
                      <a:pPr marL="0" marR="0" algn="l">
                        <a:lnSpc>
                          <a:spcPct val="150000"/>
                        </a:lnSpc>
                        <a:spcBef>
                          <a:spcPts val="0"/>
                        </a:spcBef>
                        <a:spcAft>
                          <a:spcPts val="0"/>
                        </a:spcAft>
                      </a:pPr>
                      <a:r>
                        <a:rPr lang="en-US" sz="1800" dirty="0" smtClean="0">
                          <a:latin typeface="Times New Roman"/>
                          <a:ea typeface="Calibri"/>
                          <a:cs typeface="Vrinda"/>
                        </a:rPr>
                        <a:t>100</a:t>
                      </a:r>
                      <a:r>
                        <a:rPr lang="en-US" sz="1800" dirty="0">
                          <a:latin typeface="Times New Roman"/>
                          <a:ea typeface="Calibri"/>
                          <a:cs typeface="Vrinda"/>
                        </a:rPr>
                        <a:t>% replacement of Kitchen Devices </a:t>
                      </a:r>
                      <a:endParaRPr lang="en-US" sz="1800" dirty="0">
                        <a:latin typeface="Calibri"/>
                        <a:ea typeface="Calibri"/>
                        <a:cs typeface="Vrinda"/>
                      </a:endParaRPr>
                    </a:p>
                  </a:txBody>
                  <a:tcPr marL="68580" marR="68580" marT="0" marB="0"/>
                </a:tc>
                <a:tc>
                  <a:txBody>
                    <a:bodyPr/>
                    <a:lstStyle/>
                    <a:p>
                      <a:pPr marL="0" marR="0" algn="just">
                        <a:lnSpc>
                          <a:spcPct val="150000"/>
                        </a:lnSpc>
                        <a:spcBef>
                          <a:spcPts val="0"/>
                        </a:spcBef>
                        <a:spcAft>
                          <a:spcPts val="0"/>
                        </a:spcAft>
                      </a:pPr>
                      <a:r>
                        <a:rPr lang="en-US" sz="1800" dirty="0">
                          <a:latin typeface="Times New Roman"/>
                          <a:ea typeface="Calibri"/>
                          <a:cs typeface="Vrinda"/>
                        </a:rPr>
                        <a:t>100% replacement has been done.  </a:t>
                      </a:r>
                      <a:endParaRPr lang="en-US" sz="1800" dirty="0">
                        <a:latin typeface="Calibri"/>
                        <a:ea typeface="Calibri"/>
                        <a:cs typeface="Vrinda"/>
                      </a:endParaRPr>
                    </a:p>
                  </a:txBody>
                  <a:tcPr marL="68580" marR="68580" marT="0" marB="0"/>
                </a:tc>
                <a:extLst>
                  <a:ext uri="{0D108BD9-81ED-4DB2-BD59-A6C34878D82A}">
                    <a16:rowId xmlns:a16="http://schemas.microsoft.com/office/drawing/2014/main" xmlns="" val="10002"/>
                  </a:ext>
                </a:extLst>
              </a:tr>
              <a:tr h="500066">
                <a:tc>
                  <a:txBody>
                    <a:bodyPr/>
                    <a:lstStyle/>
                    <a:p>
                      <a:pPr marL="228600" marR="0" algn="ctr">
                        <a:spcBef>
                          <a:spcPts val="0"/>
                        </a:spcBef>
                        <a:spcAft>
                          <a:spcPts val="0"/>
                        </a:spcAft>
                      </a:pPr>
                      <a:r>
                        <a:rPr lang="en-US" sz="2000" dirty="0" smtClean="0">
                          <a:latin typeface="Times New Roman"/>
                          <a:ea typeface="Calibri"/>
                          <a:cs typeface="Vrinda"/>
                        </a:rPr>
                        <a:t>4.6 </a:t>
                      </a:r>
                      <a:endParaRPr lang="en-US" sz="2000" dirty="0">
                        <a:latin typeface="Times New Roman"/>
                        <a:ea typeface="Times New Roman"/>
                        <a:cs typeface="Vrinda"/>
                      </a:endParaRPr>
                    </a:p>
                  </a:txBody>
                  <a:tcPr marL="68580" marR="68580" marT="0" marB="0" anchorCtr="1"/>
                </a:tc>
                <a:tc>
                  <a:txBody>
                    <a:bodyPr/>
                    <a:lstStyle/>
                    <a:p>
                      <a:pPr marL="0" marR="0" algn="l">
                        <a:lnSpc>
                          <a:spcPct val="150000"/>
                        </a:lnSpc>
                        <a:spcBef>
                          <a:spcPts val="0"/>
                        </a:spcBef>
                        <a:spcAft>
                          <a:spcPts val="0"/>
                        </a:spcAft>
                      </a:pPr>
                      <a:r>
                        <a:rPr lang="en-US" sz="1800" dirty="0" smtClean="0">
                          <a:latin typeface="Times New Roman"/>
                          <a:ea typeface="Calibri"/>
                          <a:cs typeface="Vrinda"/>
                        </a:rPr>
                        <a:t>School </a:t>
                      </a:r>
                      <a:r>
                        <a:rPr lang="en-US" sz="1800" dirty="0">
                          <a:latin typeface="Times New Roman"/>
                          <a:ea typeface="Calibri"/>
                          <a:cs typeface="Vrinda"/>
                        </a:rPr>
                        <a:t>Health Programme</a:t>
                      </a:r>
                      <a:endParaRPr lang="en-US" sz="1800" dirty="0">
                        <a:latin typeface="Calibri"/>
                        <a:ea typeface="Calibri"/>
                        <a:cs typeface="Vrinda"/>
                      </a:endParaRPr>
                    </a:p>
                  </a:txBody>
                  <a:tcPr marL="68580" marR="68580" marT="0" marB="0"/>
                </a:tc>
                <a:tc>
                  <a:txBody>
                    <a:bodyPr/>
                    <a:lstStyle/>
                    <a:p>
                      <a:pPr marL="0" marR="0" algn="just">
                        <a:lnSpc>
                          <a:spcPct val="150000"/>
                        </a:lnSpc>
                        <a:spcBef>
                          <a:spcPts val="0"/>
                        </a:spcBef>
                        <a:spcAft>
                          <a:spcPts val="1000"/>
                        </a:spcAft>
                      </a:pPr>
                      <a:r>
                        <a:rPr lang="en-US" sz="1800" dirty="0" smtClean="0">
                          <a:latin typeface="Times New Roman"/>
                          <a:ea typeface="Calibri"/>
                          <a:cs typeface="Vrinda"/>
                        </a:rPr>
                        <a:t>Regular Health Check up of children is</a:t>
                      </a:r>
                      <a:r>
                        <a:rPr lang="en-US" sz="1800" baseline="0" dirty="0" smtClean="0">
                          <a:latin typeface="Times New Roman"/>
                          <a:ea typeface="Calibri"/>
                          <a:cs typeface="Vrinda"/>
                        </a:rPr>
                        <a:t> carried out in the schools. Weekly IFA tablets, </a:t>
                      </a:r>
                      <a:r>
                        <a:rPr lang="en-US" sz="1800" baseline="0" dirty="0" err="1" smtClean="0">
                          <a:latin typeface="Times New Roman"/>
                          <a:ea typeface="Calibri"/>
                          <a:cs typeface="Vrinda"/>
                        </a:rPr>
                        <a:t>Deworming</a:t>
                      </a:r>
                      <a:r>
                        <a:rPr lang="en-US" sz="1800" baseline="0" dirty="0" smtClean="0">
                          <a:latin typeface="Times New Roman"/>
                          <a:ea typeface="Calibri"/>
                          <a:cs typeface="Vrinda"/>
                        </a:rPr>
                        <a:t> tablets are distributed with the help of Local BMOH.</a:t>
                      </a:r>
                      <a:endParaRPr lang="en-US" sz="1800" dirty="0">
                        <a:latin typeface="Calibri"/>
                        <a:ea typeface="Calibri"/>
                        <a:cs typeface="Vrinda"/>
                      </a:endParaRPr>
                    </a:p>
                  </a:txBody>
                  <a:tcPr marL="68580" marR="68580" marT="0" marB="0"/>
                </a:tc>
                <a:extLst>
                  <a:ext uri="{0D108BD9-81ED-4DB2-BD59-A6C34878D82A}">
                    <a16:rowId xmlns:a16="http://schemas.microsoft.com/office/drawing/2014/main" xmlns="" val="10003"/>
                  </a:ext>
                </a:extLst>
              </a:tr>
            </a:tbl>
          </a:graphicData>
        </a:graphic>
      </p:graphicFrame>
      <p:sp>
        <p:nvSpPr>
          <p:cNvPr id="7" name="TextBox 6"/>
          <p:cNvSpPr txBox="1"/>
          <p:nvPr/>
        </p:nvSpPr>
        <p:spPr>
          <a:xfrm>
            <a:off x="7848600" y="6488668"/>
            <a:ext cx="1143000" cy="369332"/>
          </a:xfrm>
          <a:prstGeom prst="rect">
            <a:avLst/>
          </a:prstGeom>
          <a:noFill/>
        </p:spPr>
        <p:txBody>
          <a:bodyPr wrap="square" rtlCol="0">
            <a:spAutoFit/>
          </a:bodyPr>
          <a:lstStyle/>
          <a:p>
            <a:r>
              <a:rPr lang="en-IN" b="1" dirty="0"/>
              <a:t>Cont..</a:t>
            </a:r>
          </a:p>
        </p:txBody>
      </p:sp>
    </p:spTree>
    <p:extLst>
      <p:ext uri="{BB962C8B-B14F-4D97-AF65-F5344CB8AC3E}">
        <p14:creationId xmlns:p14="http://schemas.microsoft.com/office/powerpoint/2010/main" xmlns="" val="115255485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6832"/>
            <a:ext cx="9144000" cy="609600"/>
          </a:xfrm>
          <a:prstGeom prst="rect">
            <a:avLst/>
          </a:prstGeom>
          <a:noFill/>
          <a:ln w="9525">
            <a:noFill/>
            <a:miter lim="800000"/>
            <a:headEnd/>
            <a:tailEnd/>
          </a:ln>
        </p:spPr>
        <p:txBody>
          <a:bodyPr anchor="ctr"/>
          <a:lstStyle/>
          <a:p>
            <a:pPr algn="ctr" eaLnBrk="0" hangingPunct="0">
              <a:defRPr/>
            </a:pPr>
            <a:r>
              <a:rPr lang="en-US" sz="4000" b="1" kern="0" dirty="0">
                <a:latin typeface="+mj-lt"/>
                <a:ea typeface="+mj-ea"/>
                <a:cs typeface="+mj-cs"/>
              </a:rPr>
              <a:t>Mid Day Meal </a:t>
            </a:r>
            <a:r>
              <a:rPr lang="en-US" sz="4000" b="1" kern="0" dirty="0" err="1">
                <a:latin typeface="+mj-lt"/>
                <a:ea typeface="+mj-ea"/>
                <a:cs typeface="+mj-cs"/>
              </a:rPr>
              <a:t>Programme</a:t>
            </a:r>
            <a:endParaRPr lang="en-US" sz="4000" b="1" kern="0" dirty="0">
              <a:latin typeface="+mj-lt"/>
              <a:ea typeface="+mj-ea"/>
              <a:cs typeface="+mj-cs"/>
            </a:endParaRPr>
          </a:p>
        </p:txBody>
      </p:sp>
      <p:pic>
        <p:nvPicPr>
          <p:cNvPr id="7" name="Picture 5" descr="C:\Documents and Settings\user\Desktop\LOGO\MDM_LOGO_JPEG.JPG"/>
          <p:cNvPicPr>
            <a:picLocks noChangeAspect="1" noChangeArrowheads="1"/>
          </p:cNvPicPr>
          <p:nvPr/>
        </p:nvPicPr>
        <p:blipFill>
          <a:blip r:embed="rId2" cstate="print"/>
          <a:srcRect l="27779" t="13121" r="27777" b="10283"/>
          <a:stretch>
            <a:fillRect/>
          </a:stretch>
        </p:blipFill>
        <p:spPr bwMode="auto">
          <a:xfrm>
            <a:off x="8458200" y="0"/>
            <a:ext cx="685800" cy="832572"/>
          </a:xfrm>
          <a:prstGeom prst="rect">
            <a:avLst/>
          </a:prstGeom>
          <a:noFill/>
          <a:ln w="9525">
            <a:noFill/>
            <a:miter lim="800000"/>
            <a:headEnd/>
            <a:tailEnd/>
          </a:ln>
        </p:spPr>
      </p:pic>
      <p:sp>
        <p:nvSpPr>
          <p:cNvPr id="8" name="TextBox 7"/>
          <p:cNvSpPr txBox="1"/>
          <p:nvPr/>
        </p:nvSpPr>
        <p:spPr>
          <a:xfrm>
            <a:off x="0" y="602768"/>
            <a:ext cx="9144000" cy="338554"/>
          </a:xfrm>
          <a:prstGeom prst="rect">
            <a:avLst/>
          </a:prstGeom>
          <a:noFill/>
        </p:spPr>
        <p:txBody>
          <a:bodyPr wrap="square" rtlCol="0">
            <a:spAutoFit/>
          </a:bodyPr>
          <a:lstStyle/>
          <a:p>
            <a:pPr algn="ctr"/>
            <a:r>
              <a:rPr lang="en-US" sz="1600" b="1" dirty="0">
                <a:solidFill>
                  <a:srgbClr val="0000FF"/>
                </a:solidFill>
              </a:rPr>
              <a:t>Rice and Potato distribution to Guardians of students during COVID-19 situation</a:t>
            </a:r>
          </a:p>
        </p:txBody>
      </p:sp>
      <p:pic>
        <p:nvPicPr>
          <p:cNvPr id="9" name="Picture 8" descr="WhatsApp Image 2020-04-19 at 8.27.13 AM.jpeg"/>
          <p:cNvPicPr>
            <a:picLocks noChangeAspect="1"/>
          </p:cNvPicPr>
          <p:nvPr/>
        </p:nvPicPr>
        <p:blipFill>
          <a:blip r:embed="rId3"/>
          <a:stretch>
            <a:fillRect/>
          </a:stretch>
        </p:blipFill>
        <p:spPr>
          <a:xfrm>
            <a:off x="393146" y="928670"/>
            <a:ext cx="5178986" cy="2391685"/>
          </a:xfrm>
          <a:prstGeom prst="rect">
            <a:avLst/>
          </a:prstGeom>
          <a:ln>
            <a:noFill/>
          </a:ln>
          <a:effectLst>
            <a:softEdge rad="112500"/>
          </a:effectLst>
        </p:spPr>
      </p:pic>
      <p:pic>
        <p:nvPicPr>
          <p:cNvPr id="10" name="Picture 9" descr="WhatsApp Image 2020-04-25 at 12.38.35 AM.jpeg"/>
          <p:cNvPicPr>
            <a:picLocks noChangeAspect="1"/>
          </p:cNvPicPr>
          <p:nvPr/>
        </p:nvPicPr>
        <p:blipFill>
          <a:blip r:embed="rId4"/>
          <a:stretch>
            <a:fillRect/>
          </a:stretch>
        </p:blipFill>
        <p:spPr>
          <a:xfrm>
            <a:off x="413305" y="3357562"/>
            <a:ext cx="2515621" cy="3361165"/>
          </a:xfrm>
          <a:prstGeom prst="rect">
            <a:avLst/>
          </a:prstGeom>
          <a:ln>
            <a:noFill/>
          </a:ln>
          <a:effectLst>
            <a:softEdge rad="112500"/>
          </a:effectLst>
        </p:spPr>
      </p:pic>
      <p:pic>
        <p:nvPicPr>
          <p:cNvPr id="11" name="Picture 10" descr="WhatsApp Image 2020-04-20 at 1.41.13 AM.jpeg"/>
          <p:cNvPicPr>
            <a:picLocks noChangeAspect="1"/>
          </p:cNvPicPr>
          <p:nvPr/>
        </p:nvPicPr>
        <p:blipFill>
          <a:blip r:embed="rId5"/>
          <a:stretch>
            <a:fillRect/>
          </a:stretch>
        </p:blipFill>
        <p:spPr>
          <a:xfrm>
            <a:off x="3053942" y="3357562"/>
            <a:ext cx="2518190" cy="3357586"/>
          </a:xfrm>
          <a:prstGeom prst="rect">
            <a:avLst/>
          </a:prstGeom>
          <a:ln>
            <a:noFill/>
          </a:ln>
          <a:effectLst>
            <a:softEdge rad="112500"/>
          </a:effectLst>
        </p:spPr>
      </p:pic>
      <p:pic>
        <p:nvPicPr>
          <p:cNvPr id="12" name="Picture 11" descr="WhatsApp Image 2020-04-23 at 12.25.22 AM.jpeg"/>
          <p:cNvPicPr>
            <a:picLocks noChangeAspect="1"/>
          </p:cNvPicPr>
          <p:nvPr/>
        </p:nvPicPr>
        <p:blipFill>
          <a:blip r:embed="rId6"/>
          <a:stretch>
            <a:fillRect/>
          </a:stretch>
        </p:blipFill>
        <p:spPr>
          <a:xfrm>
            <a:off x="5670271" y="928670"/>
            <a:ext cx="3259415" cy="5786478"/>
          </a:xfrm>
          <a:prstGeom prst="rect">
            <a:avLst/>
          </a:prstGeom>
          <a:ln>
            <a:noFill/>
          </a:ln>
          <a:effectLst>
            <a:softEdge rad="112500"/>
          </a:effectLst>
        </p:spPr>
      </p:pic>
      <p:sp>
        <p:nvSpPr>
          <p:cNvPr id="13" name="Left Arrow 12">
            <a:hlinkClick r:id="rId7" action="ppaction://hlinksldjump"/>
          </p:cNvPr>
          <p:cNvSpPr/>
          <p:nvPr/>
        </p:nvSpPr>
        <p:spPr>
          <a:xfrm>
            <a:off x="8572528" y="6572272"/>
            <a:ext cx="28575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38604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1180" y="3334940"/>
            <a:ext cx="4288675"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a:t>
            </a:r>
          </a:p>
        </p:txBody>
      </p:sp>
      <p:sp>
        <p:nvSpPr>
          <p:cNvPr id="5" name="Rectangle 4"/>
          <p:cNvSpPr/>
          <p:nvPr/>
        </p:nvSpPr>
        <p:spPr>
          <a:xfrm>
            <a:off x="1098417" y="4648200"/>
            <a:ext cx="6934200" cy="1384995"/>
          </a:xfrm>
          <a:prstGeom prst="rect">
            <a:avLst/>
          </a:prstGeom>
          <a:noFill/>
        </p:spPr>
        <p:txBody>
          <a:bodyPr>
            <a:spAutoFit/>
          </a:bodyPr>
          <a:lstStyle/>
          <a:p>
            <a:pPr algn="ctr">
              <a:defRPr/>
            </a:pPr>
            <a:r>
              <a:rPr lang="en-US" sz="2800" b="1" dirty="0">
                <a:ln w="1905"/>
                <a:solidFill>
                  <a:srgbClr val="002060"/>
                </a:solidFill>
                <a:effectLst>
                  <a:innerShdw blurRad="69850" dist="43180" dir="5400000">
                    <a:srgbClr val="000000">
                      <a:alpha val="65000"/>
                    </a:srgbClr>
                  </a:innerShdw>
                </a:effectLst>
                <a:latin typeface="Comic Sans MS" pitchFamily="66" charset="0"/>
                <a:cs typeface="+mn-cs"/>
              </a:rPr>
              <a:t>Govt. of </a:t>
            </a:r>
            <a:r>
              <a:rPr lang="en-US" sz="2800" b="1" dirty="0">
                <a:ln w="1905"/>
                <a:solidFill>
                  <a:srgbClr val="002060"/>
                </a:solidFill>
                <a:effectLst>
                  <a:innerShdw blurRad="69850" dist="43180" dir="5400000">
                    <a:srgbClr val="000000">
                      <a:alpha val="65000"/>
                    </a:srgbClr>
                  </a:innerShdw>
                </a:effectLst>
                <a:latin typeface="Comic Sans MS" pitchFamily="66" charset="0"/>
              </a:rPr>
              <a:t>West Bengal </a:t>
            </a:r>
            <a:endParaRPr lang="en-US" sz="2800" b="1" dirty="0">
              <a:ln w="1905"/>
              <a:solidFill>
                <a:srgbClr val="002060"/>
              </a:solidFill>
              <a:effectLst>
                <a:innerShdw blurRad="69850" dist="43180" dir="5400000">
                  <a:srgbClr val="000000">
                    <a:alpha val="65000"/>
                  </a:srgbClr>
                </a:innerShdw>
              </a:effectLst>
            </a:endParaRPr>
          </a:p>
          <a:p>
            <a:pPr algn="ctr">
              <a:defRPr/>
            </a:pPr>
            <a:r>
              <a:rPr lang="en-US" sz="2800" b="1" dirty="0">
                <a:ln w="1905"/>
                <a:solidFill>
                  <a:srgbClr val="002060"/>
                </a:solidFill>
                <a:effectLst>
                  <a:innerShdw blurRad="69850" dist="43180" dir="5400000">
                    <a:srgbClr val="000000">
                      <a:alpha val="65000"/>
                    </a:srgbClr>
                  </a:innerShdw>
                </a:effectLst>
                <a:latin typeface="Comic Sans MS" pitchFamily="66" charset="0"/>
                <a:cs typeface="+mn-cs"/>
              </a:rPr>
              <a:t>School Education Department</a:t>
            </a:r>
          </a:p>
          <a:p>
            <a:pPr algn="ctr">
              <a:defRPr/>
            </a:pPr>
            <a:r>
              <a:rPr lang="en-US" sz="2800" b="1" dirty="0">
                <a:ln w="1905"/>
                <a:solidFill>
                  <a:srgbClr val="002060"/>
                </a:solidFill>
                <a:effectLst>
                  <a:innerShdw blurRad="69850" dist="43180" dir="5400000">
                    <a:srgbClr val="000000">
                      <a:alpha val="65000"/>
                    </a:srgbClr>
                  </a:innerShdw>
                </a:effectLst>
                <a:latin typeface="Comic Sans MS" pitchFamily="66" charset="0"/>
                <a:cs typeface="+mn-cs"/>
              </a:rPr>
              <a:t>Mid Day Meal Section</a:t>
            </a:r>
          </a:p>
        </p:txBody>
      </p:sp>
      <p:pic>
        <p:nvPicPr>
          <p:cNvPr id="9"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3352800" y="399353"/>
            <a:ext cx="2425436" cy="2944517"/>
          </a:xfrm>
          <a:prstGeom prst="rect">
            <a:avLst/>
          </a:prstGeom>
          <a:noFill/>
          <a:ln w="9525">
            <a:noFill/>
            <a:miter lim="800000"/>
            <a:headEnd/>
            <a:tailEnd/>
          </a:ln>
        </p:spPr>
      </p:pic>
    </p:spTree>
    <p:extLst>
      <p:ext uri="{BB962C8B-B14F-4D97-AF65-F5344CB8AC3E}">
        <p14:creationId xmlns:p14="http://schemas.microsoft.com/office/powerpoint/2010/main" xmlns="" val="2917626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8579098" y="0"/>
            <a:ext cx="564902" cy="685800"/>
          </a:xfrm>
          <a:prstGeom prst="rect">
            <a:avLst/>
          </a:prstGeom>
          <a:noFill/>
          <a:ln w="9525">
            <a:noFill/>
            <a:miter lim="800000"/>
            <a:headEnd/>
            <a:tailEnd/>
          </a:ln>
        </p:spPr>
      </p:pic>
      <p:sp>
        <p:nvSpPr>
          <p:cNvPr id="5" name="Rectangle 9"/>
          <p:cNvSpPr>
            <a:spLocks noChangeArrowheads="1"/>
          </p:cNvSpPr>
          <p:nvPr/>
        </p:nvSpPr>
        <p:spPr bwMode="auto">
          <a:xfrm>
            <a:off x="0" y="76200"/>
            <a:ext cx="9144000" cy="523220"/>
          </a:xfrm>
          <a:prstGeom prst="rect">
            <a:avLst/>
          </a:prstGeom>
          <a:noFill/>
          <a:ln w="9525">
            <a:noFill/>
            <a:miter lim="800000"/>
            <a:headEnd/>
            <a:tailEnd/>
          </a:ln>
        </p:spPr>
        <p:txBody>
          <a:bodyPr wrap="square">
            <a:spAutoFit/>
          </a:bodyPr>
          <a:lstStyle/>
          <a:p>
            <a:pPr algn="ctr"/>
            <a:r>
              <a:rPr lang="en-US" sz="2800" b="1" dirty="0">
                <a:solidFill>
                  <a:srgbClr val="0000FF"/>
                </a:solidFill>
                <a:latin typeface="Calisto MT" pitchFamily="18" charset="0"/>
                <a:ea typeface="+mj-ea"/>
                <a:cs typeface="+mj-cs"/>
              </a:rPr>
              <a:t>ACTION TAKEN NOTE </a:t>
            </a:r>
            <a:r>
              <a:rPr lang="en-US" sz="2800" b="1" dirty="0" smtClean="0">
                <a:solidFill>
                  <a:srgbClr val="0000FF"/>
                </a:solidFill>
                <a:latin typeface="Calisto MT" pitchFamily="18" charset="0"/>
              </a:rPr>
              <a:t>ON PAB 2019-20</a:t>
            </a:r>
            <a:endParaRPr lang="en-US" sz="1400" b="1" dirty="0">
              <a:solidFill>
                <a:srgbClr val="0000FF"/>
              </a:solidFill>
              <a:latin typeface="Calisto MT"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90730460"/>
              </p:ext>
            </p:extLst>
          </p:nvPr>
        </p:nvGraphicFramePr>
        <p:xfrm>
          <a:off x="152400" y="690880"/>
          <a:ext cx="8762999" cy="5760720"/>
        </p:xfrm>
        <a:graphic>
          <a:graphicData uri="http://schemas.openxmlformats.org/drawingml/2006/table">
            <a:tbl>
              <a:tblPr firstRow="1" bandRow="1">
                <a:tableStyleId>{5C22544A-7EE6-4342-B048-85BDC9FD1C3A}</a:tableStyleId>
              </a:tblPr>
              <a:tblGrid>
                <a:gridCol w="919138">
                  <a:extLst>
                    <a:ext uri="{9D8B030D-6E8A-4147-A177-3AD203B41FA5}">
                      <a16:colId xmlns:a16="http://schemas.microsoft.com/office/drawing/2014/main" xmlns="" val="20000"/>
                    </a:ext>
                  </a:extLst>
                </a:gridCol>
                <a:gridCol w="2571768">
                  <a:extLst>
                    <a:ext uri="{9D8B030D-6E8A-4147-A177-3AD203B41FA5}">
                      <a16:colId xmlns:a16="http://schemas.microsoft.com/office/drawing/2014/main" xmlns="" val="20001"/>
                    </a:ext>
                  </a:extLst>
                </a:gridCol>
                <a:gridCol w="5272093">
                  <a:extLst>
                    <a:ext uri="{9D8B030D-6E8A-4147-A177-3AD203B41FA5}">
                      <a16:colId xmlns:a16="http://schemas.microsoft.com/office/drawing/2014/main" xmlns="" val="20002"/>
                    </a:ext>
                  </a:extLst>
                </a:gridCol>
              </a:tblGrid>
              <a:tr h="702807">
                <a:tc>
                  <a:txBody>
                    <a:bodyPr/>
                    <a:lstStyle/>
                    <a:p>
                      <a:pPr marL="0" marR="0" algn="ctr">
                        <a:spcBef>
                          <a:spcPts val="0"/>
                        </a:spcBef>
                        <a:spcAft>
                          <a:spcPts val="0"/>
                        </a:spcAft>
                      </a:pPr>
                      <a:endParaRPr lang="en-US" sz="1200" dirty="0">
                        <a:latin typeface="Times New Roman"/>
                        <a:ea typeface="Times New Roman"/>
                        <a:cs typeface="Vrinda"/>
                      </a:endParaRPr>
                    </a:p>
                  </a:txBody>
                  <a:tcPr marL="68580" marR="68580" marT="0" marB="0" anchor="ctr" anchorCtr="1"/>
                </a:tc>
                <a:tc>
                  <a:txBody>
                    <a:bodyPr/>
                    <a:lstStyle/>
                    <a:p>
                      <a:pPr marL="0" marR="0">
                        <a:lnSpc>
                          <a:spcPct val="150000"/>
                        </a:lnSpc>
                        <a:spcBef>
                          <a:spcPts val="0"/>
                        </a:spcBef>
                        <a:spcAft>
                          <a:spcPts val="0"/>
                        </a:spcAft>
                      </a:pPr>
                      <a:r>
                        <a:rPr lang="en-US" sz="1800" dirty="0">
                          <a:latin typeface="Times New Roman"/>
                          <a:ea typeface="Calibri"/>
                          <a:cs typeface="Vrinda"/>
                        </a:rPr>
                        <a:t>Commitments of the State in the PAB- 2019-20</a:t>
                      </a:r>
                      <a:endParaRPr lang="en-US" sz="1800" dirty="0">
                        <a:latin typeface="Calibri"/>
                        <a:ea typeface="Calibri"/>
                        <a:cs typeface="Vrinda"/>
                      </a:endParaRPr>
                    </a:p>
                  </a:txBody>
                  <a:tcPr marL="68580" marR="68580" marT="0" marB="0"/>
                </a:tc>
                <a:tc>
                  <a:txBody>
                    <a:bodyPr/>
                    <a:lstStyle/>
                    <a:p>
                      <a:pPr marL="0" marR="0" algn="ctr">
                        <a:lnSpc>
                          <a:spcPct val="150000"/>
                        </a:lnSpc>
                        <a:spcBef>
                          <a:spcPts val="0"/>
                        </a:spcBef>
                        <a:spcAft>
                          <a:spcPts val="0"/>
                        </a:spcAft>
                      </a:pPr>
                      <a:r>
                        <a:rPr lang="en-US" sz="1800">
                          <a:latin typeface="Times New Roman"/>
                          <a:ea typeface="Calibri"/>
                          <a:cs typeface="Vrinda"/>
                        </a:rPr>
                        <a:t>Action taken</a:t>
                      </a:r>
                      <a:endParaRPr lang="en-US" sz="1800">
                        <a:latin typeface="Calibri"/>
                        <a:ea typeface="Calibri"/>
                        <a:cs typeface="Vrinda"/>
                      </a:endParaRPr>
                    </a:p>
                  </a:txBody>
                  <a:tcPr marL="68580" marR="68580" marT="0" marB="0"/>
                </a:tc>
                <a:extLst>
                  <a:ext uri="{0D108BD9-81ED-4DB2-BD59-A6C34878D82A}">
                    <a16:rowId xmlns:a16="http://schemas.microsoft.com/office/drawing/2014/main" xmlns="" val="10000"/>
                  </a:ext>
                </a:extLst>
              </a:tr>
              <a:tr h="915028">
                <a:tc>
                  <a:txBody>
                    <a:bodyPr/>
                    <a:lstStyle/>
                    <a:p>
                      <a:pPr marL="228600" marR="0" algn="ctr">
                        <a:spcBef>
                          <a:spcPts val="0"/>
                        </a:spcBef>
                        <a:spcAft>
                          <a:spcPts val="0"/>
                        </a:spcAft>
                      </a:pPr>
                      <a:r>
                        <a:rPr lang="en-US" sz="2000" dirty="0" smtClean="0">
                          <a:latin typeface="Times New Roman"/>
                          <a:ea typeface="Calibri"/>
                          <a:cs typeface="Vrinda"/>
                        </a:rPr>
                        <a:t>4.7 </a:t>
                      </a:r>
                      <a:endParaRPr lang="en-US" sz="2000" dirty="0">
                        <a:latin typeface="Times New Roman"/>
                        <a:ea typeface="Times New Roman"/>
                        <a:cs typeface="Vrinda"/>
                      </a:endParaRPr>
                    </a:p>
                  </a:txBody>
                  <a:tcPr marL="68580" marR="68580" marT="0" marB="0" anchorCtr="1"/>
                </a:tc>
                <a:tc>
                  <a:txBody>
                    <a:bodyPr/>
                    <a:lstStyle/>
                    <a:p>
                      <a:pPr marL="0" marR="0" algn="just">
                        <a:lnSpc>
                          <a:spcPct val="150000"/>
                        </a:lnSpc>
                        <a:spcBef>
                          <a:spcPts val="0"/>
                        </a:spcBef>
                        <a:spcAft>
                          <a:spcPts val="0"/>
                        </a:spcAft>
                      </a:pPr>
                      <a:r>
                        <a:rPr lang="en-US" sz="1800" dirty="0" smtClean="0">
                          <a:latin typeface="Times New Roman"/>
                          <a:ea typeface="Calibri"/>
                          <a:cs typeface="Vrinda"/>
                        </a:rPr>
                        <a:t>Training </a:t>
                      </a:r>
                      <a:r>
                        <a:rPr lang="en-US" sz="1800" dirty="0">
                          <a:latin typeface="Times New Roman"/>
                          <a:ea typeface="Calibri"/>
                          <a:cs typeface="Vrinda"/>
                        </a:rPr>
                        <a:t>of Cook-cum-Helpers</a:t>
                      </a:r>
                      <a:endParaRPr lang="en-US" sz="1800" dirty="0">
                        <a:latin typeface="Calibri"/>
                        <a:ea typeface="Calibri"/>
                        <a:cs typeface="Vrinda"/>
                      </a:endParaRPr>
                    </a:p>
                  </a:txBody>
                  <a:tcPr marL="68580" marR="68580" marT="0" marB="0"/>
                </a:tc>
                <a:tc>
                  <a:txBody>
                    <a:bodyPr/>
                    <a:lstStyle/>
                    <a:p>
                      <a:pPr marL="0" marR="0" algn="just">
                        <a:lnSpc>
                          <a:spcPct val="150000"/>
                        </a:lnSpc>
                        <a:spcBef>
                          <a:spcPts val="0"/>
                        </a:spcBef>
                        <a:spcAft>
                          <a:spcPts val="1000"/>
                        </a:spcAft>
                      </a:pPr>
                      <a:r>
                        <a:rPr lang="en-IN" sz="1800" dirty="0">
                          <a:latin typeface="Times New Roman"/>
                          <a:ea typeface="Calibri"/>
                          <a:cs typeface="Vrinda"/>
                        </a:rPr>
                        <a:t>Under </a:t>
                      </a:r>
                      <a:r>
                        <a:rPr lang="en-IN" sz="1800" b="1" dirty="0">
                          <a:latin typeface="Times New Roman"/>
                          <a:ea typeface="Calibri"/>
                          <a:cs typeface="Vrinda"/>
                        </a:rPr>
                        <a:t>UTKARSH BANGLA</a:t>
                      </a:r>
                      <a:r>
                        <a:rPr lang="en-IN" sz="1800" dirty="0">
                          <a:latin typeface="Times New Roman"/>
                          <a:ea typeface="Calibri"/>
                          <a:cs typeface="Vrinda"/>
                        </a:rPr>
                        <a:t> Programme in collaboration with Technical Education &amp; Training Department, a pilot project for providing training to 17454 CCHs across the State have </a:t>
                      </a:r>
                      <a:r>
                        <a:rPr lang="en-IN" sz="1800" dirty="0" smtClean="0">
                          <a:latin typeface="Times New Roman"/>
                          <a:ea typeface="Calibri"/>
                          <a:cs typeface="Vrinda"/>
                        </a:rPr>
                        <a:t>been completed </a:t>
                      </a:r>
                      <a:r>
                        <a:rPr lang="en-IN" sz="1800" dirty="0">
                          <a:latin typeface="Times New Roman"/>
                          <a:ea typeface="Calibri"/>
                          <a:cs typeface="Vrinda"/>
                        </a:rPr>
                        <a:t>successfully in the districts of GTA, South 24 Parganas, West Medinipur, Coochbehar &amp; Jhargram.</a:t>
                      </a:r>
                      <a:endParaRPr lang="en-US" sz="1800" dirty="0">
                        <a:latin typeface="Calibri"/>
                        <a:ea typeface="Calibri"/>
                        <a:cs typeface="Vrinda"/>
                      </a:endParaRPr>
                    </a:p>
                  </a:txBody>
                  <a:tcPr marL="68580" marR="68580" marT="0" marB="0"/>
                </a:tc>
                <a:extLst>
                  <a:ext uri="{0D108BD9-81ED-4DB2-BD59-A6C34878D82A}">
                    <a16:rowId xmlns:a16="http://schemas.microsoft.com/office/drawing/2014/main" xmlns="" val="10001"/>
                  </a:ext>
                </a:extLst>
              </a:tr>
              <a:tr h="625794">
                <a:tc>
                  <a:txBody>
                    <a:bodyPr/>
                    <a:lstStyle/>
                    <a:p>
                      <a:pPr marL="228600" marR="0" algn="ctr">
                        <a:spcBef>
                          <a:spcPts val="0"/>
                        </a:spcBef>
                        <a:spcAft>
                          <a:spcPts val="0"/>
                        </a:spcAft>
                      </a:pPr>
                      <a:r>
                        <a:rPr lang="en-US" sz="2000" kern="1200" dirty="0" smtClean="0">
                          <a:solidFill>
                            <a:schemeClr val="dk1"/>
                          </a:solidFill>
                          <a:latin typeface="Times New Roman"/>
                          <a:ea typeface="Calibri"/>
                          <a:cs typeface="Vrinda"/>
                        </a:rPr>
                        <a:t>4.8 </a:t>
                      </a:r>
                      <a:endParaRPr lang="en-US" sz="2000" dirty="0">
                        <a:latin typeface="Times New Roman"/>
                        <a:ea typeface="Times New Roman"/>
                        <a:cs typeface="Vrinda"/>
                      </a:endParaRPr>
                    </a:p>
                  </a:txBody>
                  <a:tcPr marL="68580" marR="68580" marT="0" marB="0" anchorCtr="1"/>
                </a:tc>
                <a:tc>
                  <a:txBody>
                    <a:bodyPr/>
                    <a:lstStyle/>
                    <a:p>
                      <a:pPr marL="0" marR="0" algn="just">
                        <a:lnSpc>
                          <a:spcPct val="150000"/>
                        </a:lnSpc>
                        <a:spcBef>
                          <a:spcPts val="0"/>
                        </a:spcBef>
                        <a:spcAft>
                          <a:spcPts val="0"/>
                        </a:spcAft>
                      </a:pPr>
                      <a:r>
                        <a:rPr lang="en-US" sz="1800" kern="1200" dirty="0" smtClean="0">
                          <a:solidFill>
                            <a:schemeClr val="dk1"/>
                          </a:solidFill>
                          <a:latin typeface="Times New Roman"/>
                          <a:ea typeface="Calibri"/>
                          <a:cs typeface="Vrinda"/>
                        </a:rPr>
                        <a:t>Data </a:t>
                      </a:r>
                      <a:r>
                        <a:rPr lang="en-US" sz="1800" kern="1200" dirty="0">
                          <a:solidFill>
                            <a:schemeClr val="dk1"/>
                          </a:solidFill>
                          <a:latin typeface="Times New Roman"/>
                          <a:ea typeface="Calibri"/>
                          <a:cs typeface="Vrinda"/>
                        </a:rPr>
                        <a:t>Entry on MIS-Web </a:t>
                      </a:r>
                      <a:r>
                        <a:rPr lang="en-US" sz="1800" kern="1200" dirty="0" smtClean="0">
                          <a:solidFill>
                            <a:schemeClr val="dk1"/>
                          </a:solidFill>
                          <a:latin typeface="Times New Roman"/>
                          <a:ea typeface="Calibri"/>
                          <a:cs typeface="Vrinda"/>
                        </a:rPr>
                        <a:t>Portal</a:t>
                      </a:r>
                    </a:p>
                    <a:p>
                      <a:pPr marL="0" marR="0" algn="just">
                        <a:lnSpc>
                          <a:spcPct val="150000"/>
                        </a:lnSpc>
                        <a:spcBef>
                          <a:spcPts val="0"/>
                        </a:spcBef>
                        <a:spcAft>
                          <a:spcPts val="0"/>
                        </a:spcAft>
                      </a:pPr>
                      <a:endParaRPr lang="en-US" sz="1800" kern="1200" dirty="0">
                        <a:solidFill>
                          <a:schemeClr val="dk1"/>
                        </a:solidFill>
                        <a:latin typeface="Times New Roman"/>
                        <a:ea typeface="Calibri"/>
                        <a:cs typeface="Vrinda"/>
                      </a:endParaRPr>
                    </a:p>
                  </a:txBody>
                  <a:tcPr marL="68580" marR="68580" marT="0" marB="0"/>
                </a:tc>
                <a:tc>
                  <a:txBody>
                    <a:bodyPr/>
                    <a:lstStyle/>
                    <a:p>
                      <a:pPr marL="0" marR="0" algn="just">
                        <a:lnSpc>
                          <a:spcPct val="150000"/>
                        </a:lnSpc>
                        <a:spcBef>
                          <a:spcPts val="0"/>
                        </a:spcBef>
                        <a:spcAft>
                          <a:spcPts val="0"/>
                        </a:spcAft>
                      </a:pPr>
                      <a:r>
                        <a:rPr lang="en-US" sz="1800" kern="1200" dirty="0">
                          <a:solidFill>
                            <a:schemeClr val="dk1"/>
                          </a:solidFill>
                          <a:latin typeface="Times New Roman"/>
                          <a:ea typeface="Calibri"/>
                          <a:cs typeface="Vrinda"/>
                        </a:rPr>
                        <a:t>Data Entry on MIS-Web Portal is being done regularly. </a:t>
                      </a:r>
                    </a:p>
                  </a:txBody>
                  <a:tcPr marL="68580" marR="68580" marT="0" marB="0"/>
                </a:tc>
                <a:extLst>
                  <a:ext uri="{0D108BD9-81ED-4DB2-BD59-A6C34878D82A}">
                    <a16:rowId xmlns:a16="http://schemas.microsoft.com/office/drawing/2014/main" xmlns="" val="10002"/>
                  </a:ext>
                </a:extLst>
              </a:tr>
              <a:tr h="500066">
                <a:tc>
                  <a:txBody>
                    <a:bodyPr/>
                    <a:lstStyle/>
                    <a:p>
                      <a:pPr marL="228600" marR="0" algn="ctr">
                        <a:spcBef>
                          <a:spcPts val="0"/>
                        </a:spcBef>
                        <a:spcAft>
                          <a:spcPts val="0"/>
                        </a:spcAft>
                      </a:pPr>
                      <a:r>
                        <a:rPr lang="en-US" sz="2000" kern="1200" dirty="0" smtClean="0">
                          <a:solidFill>
                            <a:schemeClr val="dk1"/>
                          </a:solidFill>
                          <a:latin typeface="Times New Roman"/>
                          <a:ea typeface="Calibri"/>
                          <a:cs typeface="Vrinda"/>
                        </a:rPr>
                        <a:t>4.9 </a:t>
                      </a:r>
                      <a:endParaRPr lang="en-US" sz="2000" dirty="0">
                        <a:latin typeface="Times New Roman"/>
                        <a:ea typeface="Times New Roman"/>
                        <a:cs typeface="Vrinda"/>
                      </a:endParaRPr>
                    </a:p>
                  </a:txBody>
                  <a:tcPr marL="68580" marR="68580" marT="0" marB="0" anchorCtr="1"/>
                </a:tc>
                <a:tc>
                  <a:txBody>
                    <a:bodyPr/>
                    <a:lstStyle/>
                    <a:p>
                      <a:pPr marL="0" marR="0" algn="just">
                        <a:lnSpc>
                          <a:spcPct val="150000"/>
                        </a:lnSpc>
                        <a:spcBef>
                          <a:spcPts val="0"/>
                        </a:spcBef>
                        <a:spcAft>
                          <a:spcPts val="0"/>
                        </a:spcAft>
                      </a:pPr>
                      <a:r>
                        <a:rPr lang="en-US" sz="1800" kern="1200" dirty="0" smtClean="0">
                          <a:solidFill>
                            <a:schemeClr val="dk1"/>
                          </a:solidFill>
                          <a:latin typeface="Times New Roman"/>
                          <a:ea typeface="Calibri"/>
                          <a:cs typeface="Vrinda"/>
                        </a:rPr>
                        <a:t>Status </a:t>
                      </a:r>
                      <a:r>
                        <a:rPr lang="en-US" sz="1800" kern="1200" dirty="0">
                          <a:solidFill>
                            <a:schemeClr val="dk1"/>
                          </a:solidFill>
                          <a:latin typeface="Times New Roman"/>
                          <a:ea typeface="Calibri"/>
                          <a:cs typeface="Vrinda"/>
                        </a:rPr>
                        <a:t>of implementation of AMS</a:t>
                      </a:r>
                    </a:p>
                  </a:txBody>
                  <a:tcPr marL="68580" marR="68580" marT="0" marB="0"/>
                </a:tc>
                <a:tc>
                  <a:txBody>
                    <a:bodyPr/>
                    <a:lstStyle/>
                    <a:p>
                      <a:pPr marL="0" marR="50165" algn="just">
                        <a:lnSpc>
                          <a:spcPct val="150000"/>
                        </a:lnSpc>
                        <a:spcBef>
                          <a:spcPts val="1200"/>
                        </a:spcBef>
                        <a:spcAft>
                          <a:spcPts val="1200"/>
                        </a:spcAft>
                      </a:pPr>
                      <a:r>
                        <a:rPr lang="en-US" sz="1800" kern="1200" dirty="0">
                          <a:solidFill>
                            <a:schemeClr val="dk1"/>
                          </a:solidFill>
                          <a:latin typeface="Times New Roman"/>
                          <a:ea typeface="Calibri"/>
                          <a:cs typeface="Vrinda"/>
                        </a:rPr>
                        <a:t>AMS is running successfully. Satisfactory numbers of schools have started daily reporting. </a:t>
                      </a:r>
                    </a:p>
                  </a:txBody>
                  <a:tcPr marL="68580" marR="68580" marT="0" marB="0"/>
                </a:tc>
                <a:extLst>
                  <a:ext uri="{0D108BD9-81ED-4DB2-BD59-A6C34878D82A}">
                    <a16:rowId xmlns:a16="http://schemas.microsoft.com/office/drawing/2014/main" xmlns="" val="10003"/>
                  </a:ext>
                </a:extLst>
              </a:tr>
            </a:tbl>
          </a:graphicData>
        </a:graphic>
      </p:graphicFrame>
      <p:sp>
        <p:nvSpPr>
          <p:cNvPr id="7" name="TextBox 6"/>
          <p:cNvSpPr txBox="1"/>
          <p:nvPr/>
        </p:nvSpPr>
        <p:spPr>
          <a:xfrm>
            <a:off x="7848600" y="6488668"/>
            <a:ext cx="1143000" cy="369332"/>
          </a:xfrm>
          <a:prstGeom prst="rect">
            <a:avLst/>
          </a:prstGeom>
          <a:noFill/>
        </p:spPr>
        <p:txBody>
          <a:bodyPr wrap="square" rtlCol="0">
            <a:spAutoFit/>
          </a:bodyPr>
          <a:lstStyle/>
          <a:p>
            <a:r>
              <a:rPr lang="en-IN" b="1" dirty="0"/>
              <a:t>Cont..</a:t>
            </a:r>
          </a:p>
        </p:txBody>
      </p:sp>
    </p:spTree>
    <p:extLst>
      <p:ext uri="{BB962C8B-B14F-4D97-AF65-F5344CB8AC3E}">
        <p14:creationId xmlns:p14="http://schemas.microsoft.com/office/powerpoint/2010/main" xmlns="" val="11525548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8579098" y="0"/>
            <a:ext cx="564902" cy="685800"/>
          </a:xfrm>
          <a:prstGeom prst="rect">
            <a:avLst/>
          </a:prstGeom>
          <a:noFill/>
          <a:ln w="9525">
            <a:noFill/>
            <a:miter lim="800000"/>
            <a:headEnd/>
            <a:tailEnd/>
          </a:ln>
        </p:spPr>
      </p:pic>
      <p:sp>
        <p:nvSpPr>
          <p:cNvPr id="5" name="Rectangle 9"/>
          <p:cNvSpPr>
            <a:spLocks noChangeArrowheads="1"/>
          </p:cNvSpPr>
          <p:nvPr/>
        </p:nvSpPr>
        <p:spPr bwMode="auto">
          <a:xfrm>
            <a:off x="0" y="76200"/>
            <a:ext cx="9144000" cy="523220"/>
          </a:xfrm>
          <a:prstGeom prst="rect">
            <a:avLst/>
          </a:prstGeom>
          <a:noFill/>
          <a:ln w="9525">
            <a:noFill/>
            <a:miter lim="800000"/>
            <a:headEnd/>
            <a:tailEnd/>
          </a:ln>
        </p:spPr>
        <p:txBody>
          <a:bodyPr wrap="square">
            <a:spAutoFit/>
          </a:bodyPr>
          <a:lstStyle/>
          <a:p>
            <a:pPr algn="ctr"/>
            <a:r>
              <a:rPr lang="en-US" sz="2800" b="1" dirty="0">
                <a:solidFill>
                  <a:srgbClr val="0000FF"/>
                </a:solidFill>
                <a:latin typeface="Calisto MT" pitchFamily="18" charset="0"/>
                <a:ea typeface="+mj-ea"/>
                <a:cs typeface="+mj-cs"/>
              </a:rPr>
              <a:t>ACTION TAKEN NOTE – </a:t>
            </a:r>
            <a:r>
              <a:rPr lang="en-US" sz="1400" b="1" dirty="0">
                <a:solidFill>
                  <a:srgbClr val="0000FF"/>
                </a:solidFill>
                <a:latin typeface="Calisto MT" pitchFamily="18" charset="0"/>
                <a:ea typeface="+mj-ea"/>
                <a:cs typeface="+mj-cs"/>
              </a:rPr>
              <a:t>SLMC MEETING HELD ON 03.05.2019</a:t>
            </a:r>
          </a:p>
        </p:txBody>
      </p:sp>
      <p:graphicFrame>
        <p:nvGraphicFramePr>
          <p:cNvPr id="8" name="Table 7"/>
          <p:cNvGraphicFramePr>
            <a:graphicFrameLocks noGrp="1"/>
          </p:cNvGraphicFramePr>
          <p:nvPr>
            <p:extLst>
              <p:ext uri="{D42A27DB-BD31-4B8C-83A1-F6EECF244321}">
                <p14:modId xmlns:p14="http://schemas.microsoft.com/office/powerpoint/2010/main" xmlns="" val="290730460"/>
              </p:ext>
            </p:extLst>
          </p:nvPr>
        </p:nvGraphicFramePr>
        <p:xfrm>
          <a:off x="152400" y="690881"/>
          <a:ext cx="8762999" cy="5738515"/>
        </p:xfrm>
        <a:graphic>
          <a:graphicData uri="http://schemas.openxmlformats.org/drawingml/2006/table">
            <a:tbl>
              <a:tblPr firstRow="1" bandRow="1">
                <a:tableStyleId>{5C22544A-7EE6-4342-B048-85BDC9FD1C3A}</a:tableStyleId>
              </a:tblPr>
              <a:tblGrid>
                <a:gridCol w="919138">
                  <a:extLst>
                    <a:ext uri="{9D8B030D-6E8A-4147-A177-3AD203B41FA5}">
                      <a16:colId xmlns:a16="http://schemas.microsoft.com/office/drawing/2014/main" xmlns="" val="20000"/>
                    </a:ext>
                  </a:extLst>
                </a:gridCol>
                <a:gridCol w="3071834">
                  <a:extLst>
                    <a:ext uri="{9D8B030D-6E8A-4147-A177-3AD203B41FA5}">
                      <a16:colId xmlns:a16="http://schemas.microsoft.com/office/drawing/2014/main" xmlns="" val="20001"/>
                    </a:ext>
                  </a:extLst>
                </a:gridCol>
                <a:gridCol w="4772027">
                  <a:extLst>
                    <a:ext uri="{9D8B030D-6E8A-4147-A177-3AD203B41FA5}">
                      <a16:colId xmlns:a16="http://schemas.microsoft.com/office/drawing/2014/main" xmlns="" val="20002"/>
                    </a:ext>
                  </a:extLst>
                </a:gridCol>
              </a:tblGrid>
              <a:tr h="913687">
                <a:tc>
                  <a:txBody>
                    <a:bodyPr/>
                    <a:lstStyle/>
                    <a:p>
                      <a:pPr marL="0" marR="0" algn="ctr">
                        <a:spcBef>
                          <a:spcPts val="0"/>
                        </a:spcBef>
                        <a:spcAft>
                          <a:spcPts val="0"/>
                        </a:spcAft>
                      </a:pPr>
                      <a:endParaRPr lang="en-US" sz="1200" dirty="0">
                        <a:latin typeface="Times New Roman"/>
                        <a:ea typeface="Times New Roman"/>
                        <a:cs typeface="Vrinda"/>
                      </a:endParaRPr>
                    </a:p>
                  </a:txBody>
                  <a:tcPr marL="68580" marR="68580" marT="0" marB="0" anchor="ctr" anchorCtr="1"/>
                </a:tc>
                <a:tc>
                  <a:txBody>
                    <a:bodyPr/>
                    <a:lstStyle/>
                    <a:p>
                      <a:pPr marL="0" marR="0">
                        <a:lnSpc>
                          <a:spcPct val="150000"/>
                        </a:lnSpc>
                        <a:spcBef>
                          <a:spcPts val="0"/>
                        </a:spcBef>
                        <a:spcAft>
                          <a:spcPts val="0"/>
                        </a:spcAft>
                      </a:pPr>
                      <a:r>
                        <a:rPr lang="en-US" sz="1800" dirty="0">
                          <a:latin typeface="Times New Roman"/>
                          <a:ea typeface="Calibri"/>
                          <a:cs typeface="Vrinda"/>
                        </a:rPr>
                        <a:t>Commitments of the State in the PAB- 2019-20</a:t>
                      </a:r>
                      <a:endParaRPr lang="en-US" sz="1800" dirty="0">
                        <a:latin typeface="Calibri"/>
                        <a:ea typeface="Calibri"/>
                        <a:cs typeface="Vrinda"/>
                      </a:endParaRPr>
                    </a:p>
                  </a:txBody>
                  <a:tcPr marL="68580" marR="68580" marT="0" marB="0"/>
                </a:tc>
                <a:tc>
                  <a:txBody>
                    <a:bodyPr/>
                    <a:lstStyle/>
                    <a:p>
                      <a:pPr marL="0" marR="0" algn="ctr">
                        <a:lnSpc>
                          <a:spcPct val="150000"/>
                        </a:lnSpc>
                        <a:spcBef>
                          <a:spcPts val="0"/>
                        </a:spcBef>
                        <a:spcAft>
                          <a:spcPts val="0"/>
                        </a:spcAft>
                      </a:pPr>
                      <a:r>
                        <a:rPr lang="en-US" sz="1800">
                          <a:latin typeface="Times New Roman"/>
                          <a:ea typeface="Calibri"/>
                          <a:cs typeface="Vrinda"/>
                        </a:rPr>
                        <a:t>Action taken</a:t>
                      </a:r>
                      <a:endParaRPr lang="en-US" sz="1800">
                        <a:latin typeface="Calibri"/>
                        <a:ea typeface="Calibri"/>
                        <a:cs typeface="Vrinda"/>
                      </a:endParaRPr>
                    </a:p>
                  </a:txBody>
                  <a:tcPr marL="68580" marR="68580" marT="0" marB="0"/>
                </a:tc>
                <a:extLst>
                  <a:ext uri="{0D108BD9-81ED-4DB2-BD59-A6C34878D82A}">
                    <a16:rowId xmlns:a16="http://schemas.microsoft.com/office/drawing/2014/main" xmlns="" val="10000"/>
                  </a:ext>
                </a:extLst>
              </a:tr>
              <a:tr h="1381345">
                <a:tc>
                  <a:txBody>
                    <a:bodyPr/>
                    <a:lstStyle/>
                    <a:p>
                      <a:pPr marL="228600" marR="0" algn="ctr">
                        <a:spcBef>
                          <a:spcPts val="0"/>
                        </a:spcBef>
                        <a:spcAft>
                          <a:spcPts val="0"/>
                        </a:spcAft>
                      </a:pPr>
                      <a:r>
                        <a:rPr lang="en-US" sz="2000" kern="1200" dirty="0" smtClean="0">
                          <a:solidFill>
                            <a:schemeClr val="dk1"/>
                          </a:solidFill>
                          <a:latin typeface="Times New Roman"/>
                          <a:ea typeface="Calibri"/>
                          <a:cs typeface="Vrinda"/>
                        </a:rPr>
                        <a:t>4.10 </a:t>
                      </a:r>
                      <a:endParaRPr lang="en-US" sz="2000" dirty="0">
                        <a:latin typeface="Times New Roman"/>
                        <a:ea typeface="Times New Roman"/>
                        <a:cs typeface="Vrinda"/>
                      </a:endParaRPr>
                    </a:p>
                  </a:txBody>
                  <a:tcPr marL="68580" marR="68580" marT="0" marB="0" anchorCtr="1"/>
                </a:tc>
                <a:tc>
                  <a:txBody>
                    <a:bodyPr/>
                    <a:lstStyle/>
                    <a:p>
                      <a:pPr marL="0" marR="0" algn="l">
                        <a:lnSpc>
                          <a:spcPct val="150000"/>
                        </a:lnSpc>
                        <a:spcBef>
                          <a:spcPts val="0"/>
                        </a:spcBef>
                        <a:spcAft>
                          <a:spcPts val="0"/>
                        </a:spcAft>
                      </a:pPr>
                      <a:r>
                        <a:rPr lang="en-US" sz="1800" kern="1200" dirty="0" smtClean="0">
                          <a:solidFill>
                            <a:schemeClr val="dk1"/>
                          </a:solidFill>
                          <a:latin typeface="Times New Roman"/>
                          <a:ea typeface="Calibri"/>
                          <a:cs typeface="Vrinda"/>
                        </a:rPr>
                        <a:t>Centralized </a:t>
                      </a:r>
                      <a:r>
                        <a:rPr lang="en-US" sz="1800" kern="1200" dirty="0">
                          <a:solidFill>
                            <a:schemeClr val="dk1"/>
                          </a:solidFill>
                          <a:latin typeface="Times New Roman"/>
                          <a:ea typeface="Calibri"/>
                          <a:cs typeface="Vrinda"/>
                        </a:rPr>
                        <a:t>kitchens in regard to provision of NFSA, 2013.</a:t>
                      </a:r>
                    </a:p>
                  </a:txBody>
                  <a:tcPr marL="68580" marR="68580" marT="0" marB="0"/>
                </a:tc>
                <a:tc>
                  <a:txBody>
                    <a:bodyPr/>
                    <a:lstStyle/>
                    <a:p>
                      <a:pPr marL="0" marR="0" algn="just">
                        <a:lnSpc>
                          <a:spcPct val="150000"/>
                        </a:lnSpc>
                        <a:spcBef>
                          <a:spcPts val="0"/>
                        </a:spcBef>
                        <a:spcAft>
                          <a:spcPts val="0"/>
                        </a:spcAft>
                      </a:pPr>
                      <a:r>
                        <a:rPr lang="en-US" sz="1800" kern="1200" dirty="0">
                          <a:solidFill>
                            <a:schemeClr val="dk1"/>
                          </a:solidFill>
                          <a:latin typeface="Times New Roman"/>
                          <a:ea typeface="Calibri"/>
                          <a:cs typeface="Vrinda"/>
                        </a:rPr>
                        <a:t>In West Bengal every school has the facility for providing meal to children at their respective schools only.  </a:t>
                      </a:r>
                    </a:p>
                  </a:txBody>
                  <a:tcPr marL="68580" marR="68580" marT="0" marB="0"/>
                </a:tc>
                <a:extLst>
                  <a:ext uri="{0D108BD9-81ED-4DB2-BD59-A6C34878D82A}">
                    <a16:rowId xmlns:a16="http://schemas.microsoft.com/office/drawing/2014/main" xmlns="" val="10001"/>
                  </a:ext>
                </a:extLst>
              </a:tr>
              <a:tr h="1381345">
                <a:tc>
                  <a:txBody>
                    <a:bodyPr/>
                    <a:lstStyle/>
                    <a:p>
                      <a:pPr marL="228600" marR="0" algn="ctr">
                        <a:spcBef>
                          <a:spcPts val="0"/>
                        </a:spcBef>
                        <a:spcAft>
                          <a:spcPts val="0"/>
                        </a:spcAft>
                      </a:pPr>
                      <a:r>
                        <a:rPr lang="en-US" sz="2000" dirty="0" smtClean="0">
                          <a:latin typeface="Times New Roman"/>
                          <a:ea typeface="Times New Roman"/>
                          <a:cs typeface="Vrinda"/>
                        </a:rPr>
                        <a:t>4.11</a:t>
                      </a:r>
                      <a:endParaRPr lang="en-US" sz="2000" dirty="0">
                        <a:latin typeface="Times New Roman"/>
                        <a:ea typeface="Times New Roman"/>
                        <a:cs typeface="Vrinda"/>
                      </a:endParaRPr>
                    </a:p>
                  </a:txBody>
                  <a:tcPr marL="68580" marR="68580" marT="0" marB="0" anchorCtr="1"/>
                </a:tc>
                <a:tc>
                  <a:txBody>
                    <a:bodyPr/>
                    <a:lstStyle/>
                    <a:p>
                      <a:pPr marL="0" marR="0" algn="l">
                        <a:lnSpc>
                          <a:spcPct val="150000"/>
                        </a:lnSpc>
                        <a:spcBef>
                          <a:spcPts val="0"/>
                        </a:spcBef>
                        <a:spcAft>
                          <a:spcPts val="0"/>
                        </a:spcAft>
                      </a:pPr>
                      <a:r>
                        <a:rPr lang="en-US" sz="1800" kern="1200" dirty="0" smtClean="0">
                          <a:solidFill>
                            <a:schemeClr val="dk1"/>
                          </a:solidFill>
                          <a:latin typeface="Times New Roman"/>
                          <a:ea typeface="Calibri"/>
                          <a:cs typeface="Vrinda"/>
                        </a:rPr>
                        <a:t>Awareness generation activities</a:t>
                      </a:r>
                    </a:p>
                  </a:txBody>
                  <a:tcPr marL="68580" marR="68580" marT="0" marB="0"/>
                </a:tc>
                <a:tc>
                  <a:txBody>
                    <a:bodyPr/>
                    <a:lstStyle/>
                    <a:p>
                      <a:pPr marL="0" marR="0" algn="just">
                        <a:lnSpc>
                          <a:spcPct val="150000"/>
                        </a:lnSpc>
                        <a:spcBef>
                          <a:spcPts val="0"/>
                        </a:spcBef>
                        <a:spcAft>
                          <a:spcPts val="1000"/>
                        </a:spcAft>
                      </a:pPr>
                      <a:r>
                        <a:rPr lang="en-US" sz="1800" kern="1200" dirty="0" smtClean="0">
                          <a:solidFill>
                            <a:schemeClr val="dk1"/>
                          </a:solidFill>
                          <a:latin typeface="Times New Roman"/>
                          <a:ea typeface="Calibri"/>
                          <a:cs typeface="Vrinda"/>
                        </a:rPr>
                        <a:t>Awareness programme on MDM was observed in all districts by way of MDM </a:t>
                      </a:r>
                      <a:r>
                        <a:rPr lang="en-US" sz="1800" kern="1200" dirty="0" err="1" smtClean="0">
                          <a:solidFill>
                            <a:schemeClr val="dk1"/>
                          </a:solidFill>
                          <a:latin typeface="Times New Roman"/>
                          <a:ea typeface="Calibri"/>
                          <a:cs typeface="Vrinda"/>
                        </a:rPr>
                        <a:t>Mela</a:t>
                      </a:r>
                      <a:r>
                        <a:rPr lang="en-US" sz="1800" kern="1200" dirty="0" smtClean="0">
                          <a:solidFill>
                            <a:schemeClr val="dk1"/>
                          </a:solidFill>
                          <a:latin typeface="Times New Roman"/>
                          <a:ea typeface="Calibri"/>
                          <a:cs typeface="Vrinda"/>
                        </a:rPr>
                        <a:t>, Cooking competition, MDM Tableau on 26th January Republic Day etc.</a:t>
                      </a:r>
                    </a:p>
                  </a:txBody>
                  <a:tcPr marL="68580" marR="68580" marT="0" marB="0"/>
                </a:tc>
                <a:extLst>
                  <a:ext uri="{0D108BD9-81ED-4DB2-BD59-A6C34878D82A}">
                    <a16:rowId xmlns:a16="http://schemas.microsoft.com/office/drawing/2014/main" xmlns="" val="10002"/>
                  </a:ext>
                </a:extLst>
              </a:tr>
              <a:tr h="1036008">
                <a:tc>
                  <a:txBody>
                    <a:bodyPr/>
                    <a:lstStyle/>
                    <a:p>
                      <a:pPr marL="228600" marR="0" algn="ctr">
                        <a:spcBef>
                          <a:spcPts val="0"/>
                        </a:spcBef>
                        <a:spcAft>
                          <a:spcPts val="0"/>
                        </a:spcAft>
                      </a:pPr>
                      <a:r>
                        <a:rPr lang="en-US" sz="2000" dirty="0" smtClean="0">
                          <a:latin typeface="Times New Roman"/>
                          <a:ea typeface="Times New Roman"/>
                          <a:cs typeface="Vrinda"/>
                        </a:rPr>
                        <a:t>4.12</a:t>
                      </a:r>
                      <a:endParaRPr lang="en-US" sz="2000" dirty="0">
                        <a:latin typeface="Times New Roman"/>
                        <a:ea typeface="Times New Roman"/>
                        <a:cs typeface="Vrinda"/>
                      </a:endParaRPr>
                    </a:p>
                  </a:txBody>
                  <a:tcPr marL="68580" marR="68580" marT="0" marB="0" anchorCtr="1"/>
                </a:tc>
                <a:tc>
                  <a:txBody>
                    <a:bodyPr/>
                    <a:lstStyle/>
                    <a:p>
                      <a:pPr marL="0" marR="0" algn="l">
                        <a:lnSpc>
                          <a:spcPct val="150000"/>
                        </a:lnSpc>
                        <a:spcBef>
                          <a:spcPts val="0"/>
                        </a:spcBef>
                        <a:spcAft>
                          <a:spcPts val="0"/>
                        </a:spcAft>
                      </a:pPr>
                      <a:r>
                        <a:rPr lang="en-US" sz="1800" kern="1200" dirty="0" smtClean="0">
                          <a:solidFill>
                            <a:schemeClr val="dk1"/>
                          </a:solidFill>
                          <a:latin typeface="Times New Roman"/>
                          <a:ea typeface="Calibri"/>
                          <a:cs typeface="Vrinda"/>
                        </a:rPr>
                        <a:t>Social Audit</a:t>
                      </a:r>
                    </a:p>
                  </a:txBody>
                  <a:tcPr marL="68580" marR="68580" marT="0" marB="0"/>
                </a:tc>
                <a:tc>
                  <a:txBody>
                    <a:bodyPr/>
                    <a:lstStyle/>
                    <a:p>
                      <a:pPr marL="0" marR="0">
                        <a:lnSpc>
                          <a:spcPct val="150000"/>
                        </a:lnSpc>
                        <a:spcBef>
                          <a:spcPts val="0"/>
                        </a:spcBef>
                        <a:spcAft>
                          <a:spcPts val="0"/>
                        </a:spcAft>
                      </a:pPr>
                      <a:r>
                        <a:rPr lang="en-US" sz="1800" kern="1200" dirty="0" smtClean="0">
                          <a:solidFill>
                            <a:schemeClr val="dk1"/>
                          </a:solidFill>
                          <a:latin typeface="Times New Roman"/>
                          <a:ea typeface="Calibri"/>
                          <a:cs typeface="Vrinda"/>
                        </a:rPr>
                        <a:t>Social Audit is being carried out by the Education Supervisors engaged for field level monitoring purposes. </a:t>
                      </a:r>
                    </a:p>
                  </a:txBody>
                  <a:tcPr marL="68580" marR="68580" marT="0" marB="0"/>
                </a:tc>
                <a:extLst>
                  <a:ext uri="{0D108BD9-81ED-4DB2-BD59-A6C34878D82A}">
                    <a16:rowId xmlns:a16="http://schemas.microsoft.com/office/drawing/2014/main" xmlns="" val="10003"/>
                  </a:ext>
                </a:extLst>
              </a:tr>
              <a:tr h="563123">
                <a:tc>
                  <a:txBody>
                    <a:bodyPr/>
                    <a:lstStyle/>
                    <a:p>
                      <a:pPr marL="228600" marR="0" algn="ctr">
                        <a:spcBef>
                          <a:spcPts val="0"/>
                        </a:spcBef>
                        <a:spcAft>
                          <a:spcPts val="0"/>
                        </a:spcAft>
                      </a:pPr>
                      <a:r>
                        <a:rPr lang="en-US" sz="2000" dirty="0" smtClean="0">
                          <a:latin typeface="Times New Roman"/>
                          <a:ea typeface="Times New Roman"/>
                          <a:cs typeface="Vrinda"/>
                        </a:rPr>
                        <a:t>4.13</a:t>
                      </a:r>
                      <a:endParaRPr lang="en-US" sz="2000" dirty="0">
                        <a:latin typeface="Times New Roman"/>
                        <a:ea typeface="Times New Roman"/>
                        <a:cs typeface="Vrinda"/>
                      </a:endParaRPr>
                    </a:p>
                  </a:txBody>
                  <a:tcPr marL="68580" marR="68580" marT="0" marB="0" anchorCtr="1"/>
                </a:tc>
                <a:tc>
                  <a:txBody>
                    <a:bodyPr/>
                    <a:lstStyle/>
                    <a:p>
                      <a:pPr marL="0" marR="0" algn="l">
                        <a:lnSpc>
                          <a:spcPct val="150000"/>
                        </a:lnSpc>
                        <a:spcBef>
                          <a:spcPts val="0"/>
                        </a:spcBef>
                        <a:spcAft>
                          <a:spcPts val="0"/>
                        </a:spcAft>
                      </a:pPr>
                      <a:r>
                        <a:rPr lang="en-US" sz="1800" kern="1200" dirty="0" smtClean="0">
                          <a:solidFill>
                            <a:schemeClr val="dk1"/>
                          </a:solidFill>
                          <a:latin typeface="Times New Roman"/>
                          <a:ea typeface="Calibri"/>
                          <a:cs typeface="Vrinda"/>
                        </a:rPr>
                        <a:t>Meeting of DLMC</a:t>
                      </a:r>
                    </a:p>
                  </a:txBody>
                  <a:tcPr marL="68580" marR="68580" marT="0" marB="0"/>
                </a:tc>
                <a:tc>
                  <a:txBody>
                    <a:bodyPr/>
                    <a:lstStyle/>
                    <a:p>
                      <a:pPr marL="0" marR="0">
                        <a:lnSpc>
                          <a:spcPct val="150000"/>
                        </a:lnSpc>
                        <a:spcBef>
                          <a:spcPts val="0"/>
                        </a:spcBef>
                        <a:spcAft>
                          <a:spcPts val="0"/>
                        </a:spcAft>
                      </a:pPr>
                      <a:r>
                        <a:rPr lang="en-US" sz="1800" kern="1200" dirty="0" smtClean="0">
                          <a:solidFill>
                            <a:schemeClr val="dk1"/>
                          </a:solidFill>
                          <a:latin typeface="Times New Roman"/>
                          <a:ea typeface="Calibri"/>
                          <a:cs typeface="Vrinda"/>
                        </a:rPr>
                        <a:t>Meeting of the DLMC is held regularly</a:t>
                      </a:r>
                    </a:p>
                  </a:txBody>
                  <a:tcPr marL="68580" marR="68580" marT="0" marB="0"/>
                </a:tc>
              </a:tr>
            </a:tbl>
          </a:graphicData>
        </a:graphic>
      </p:graphicFrame>
      <p:sp>
        <p:nvSpPr>
          <p:cNvPr id="7" name="TextBox 6"/>
          <p:cNvSpPr txBox="1"/>
          <p:nvPr/>
        </p:nvSpPr>
        <p:spPr>
          <a:xfrm>
            <a:off x="7848600" y="6488668"/>
            <a:ext cx="1143000" cy="369332"/>
          </a:xfrm>
          <a:prstGeom prst="rect">
            <a:avLst/>
          </a:prstGeom>
          <a:noFill/>
        </p:spPr>
        <p:txBody>
          <a:bodyPr wrap="square" rtlCol="0">
            <a:spAutoFit/>
          </a:bodyPr>
          <a:lstStyle/>
          <a:p>
            <a:r>
              <a:rPr lang="en-IN" b="1" dirty="0"/>
              <a:t>Cont..</a:t>
            </a:r>
          </a:p>
        </p:txBody>
      </p:sp>
    </p:spTree>
    <p:extLst>
      <p:ext uri="{BB962C8B-B14F-4D97-AF65-F5344CB8AC3E}">
        <p14:creationId xmlns:p14="http://schemas.microsoft.com/office/powerpoint/2010/main" xmlns="" val="115255485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3200" y="609600"/>
            <a:ext cx="8610600" cy="5586273"/>
          </a:xfrm>
          <a:prstGeom prst="rect">
            <a:avLst/>
          </a:prstGeom>
          <a:noFill/>
        </p:spPr>
        <p:txBody>
          <a:bodyPr wrap="square" rtlCol="0">
            <a:spAutoFit/>
          </a:bodyPr>
          <a:lstStyle/>
          <a:p>
            <a:pPr lvl="0" algn="just">
              <a:lnSpc>
                <a:spcPct val="150000"/>
              </a:lnSpc>
              <a:buFont typeface="Wingdings" pitchFamily="2" charset="2"/>
              <a:buChar char="v"/>
            </a:pPr>
            <a:r>
              <a:rPr lang="en-IN" b="1" dirty="0">
                <a:latin typeface="Book Antiqua" pitchFamily="18" charset="0"/>
              </a:rPr>
              <a:t> </a:t>
            </a:r>
            <a:r>
              <a:rPr lang="en-IN" sz="2000" b="1" dirty="0">
                <a:latin typeface="Book Antiqua" pitchFamily="18" charset="0"/>
                <a:hlinkClick r:id="rId3" action="ppaction://hlinksldjump"/>
              </a:rPr>
              <a:t>Training of Cook cum Helpers </a:t>
            </a:r>
            <a:r>
              <a:rPr lang="en-IN" sz="2000" b="1" dirty="0">
                <a:latin typeface="Book Antiqua" pitchFamily="18" charset="0"/>
              </a:rPr>
              <a:t>(CCHs) </a:t>
            </a:r>
            <a:endParaRPr lang="en-US" sz="2000" dirty="0">
              <a:latin typeface="Book Antiqua" pitchFamily="18" charset="0"/>
            </a:endParaRPr>
          </a:p>
          <a:p>
            <a:pPr algn="just">
              <a:lnSpc>
                <a:spcPct val="150000"/>
              </a:lnSpc>
              <a:buFont typeface="Wingdings" pitchFamily="2" charset="2"/>
              <a:buChar char="v"/>
            </a:pPr>
            <a:r>
              <a:rPr lang="en-US" sz="2000" b="1" dirty="0">
                <a:latin typeface="Book Antiqua" pitchFamily="18" charset="0"/>
              </a:rPr>
              <a:t>State wide week long MDM Inspection Campaign</a:t>
            </a:r>
          </a:p>
          <a:p>
            <a:pPr algn="just">
              <a:lnSpc>
                <a:spcPct val="150000"/>
              </a:lnSpc>
              <a:buFont typeface="Wingdings" pitchFamily="2" charset="2"/>
              <a:buChar char="v"/>
            </a:pPr>
            <a:r>
              <a:rPr lang="en-IN" sz="2000" b="1" dirty="0">
                <a:latin typeface="Book Antiqua" pitchFamily="18" charset="0"/>
              </a:rPr>
              <a:t>Food Testing by accredited laboratories</a:t>
            </a:r>
            <a:endParaRPr lang="en-US" sz="2000" b="1" dirty="0">
              <a:latin typeface="Book Antiqua" pitchFamily="18" charset="0"/>
            </a:endParaRPr>
          </a:p>
          <a:p>
            <a:pPr lvl="0" algn="just">
              <a:lnSpc>
                <a:spcPct val="150000"/>
              </a:lnSpc>
              <a:buFont typeface="Wingdings" pitchFamily="2" charset="2"/>
              <a:buChar char="v"/>
            </a:pPr>
            <a:r>
              <a:rPr lang="en-US" sz="2000" b="1" dirty="0">
                <a:latin typeface="Book Antiqua" pitchFamily="18" charset="0"/>
              </a:rPr>
              <a:t>MDM Inspection Application</a:t>
            </a:r>
            <a:endParaRPr lang="en-US" sz="2000" dirty="0">
              <a:latin typeface="Book Antiqua" pitchFamily="18" charset="0"/>
            </a:endParaRPr>
          </a:p>
          <a:p>
            <a:pPr algn="just">
              <a:lnSpc>
                <a:spcPct val="150000"/>
              </a:lnSpc>
              <a:buFont typeface="Wingdings" pitchFamily="2" charset="2"/>
              <a:buChar char="v"/>
            </a:pPr>
            <a:r>
              <a:rPr lang="en-US" sz="2000" b="1" dirty="0">
                <a:latin typeface="Book Antiqua" pitchFamily="18" charset="0"/>
                <a:hlinkClick r:id="rId4" action="ppaction://hlinksldjump"/>
              </a:rPr>
              <a:t>Publicity</a:t>
            </a:r>
            <a:r>
              <a:rPr lang="en-US" sz="2000" b="1" dirty="0">
                <a:latin typeface="Book Antiqua" pitchFamily="18" charset="0"/>
              </a:rPr>
              <a:t> </a:t>
            </a:r>
            <a:r>
              <a:rPr lang="en-US" sz="2000" dirty="0">
                <a:latin typeface="Book Antiqua" pitchFamily="18" charset="0"/>
              </a:rPr>
              <a:t>(Boards, flexes, graffiti in vernacular)</a:t>
            </a:r>
          </a:p>
          <a:p>
            <a:pPr lvl="0" algn="just">
              <a:lnSpc>
                <a:spcPct val="150000"/>
              </a:lnSpc>
              <a:buFont typeface="Wingdings" pitchFamily="2" charset="2"/>
              <a:buChar char="v"/>
            </a:pPr>
            <a:r>
              <a:rPr lang="en-US" sz="2000" b="1" dirty="0">
                <a:latin typeface="Book Antiqua" pitchFamily="18" charset="0"/>
              </a:rPr>
              <a:t> 100 % LPG covered</a:t>
            </a:r>
            <a:endParaRPr lang="en-US" sz="2000" dirty="0">
              <a:latin typeface="Book Antiqua" pitchFamily="18" charset="0"/>
            </a:endParaRPr>
          </a:p>
          <a:p>
            <a:pPr lvl="0" algn="just">
              <a:lnSpc>
                <a:spcPct val="150000"/>
              </a:lnSpc>
              <a:buFont typeface="Wingdings" pitchFamily="2" charset="2"/>
              <a:buChar char="v"/>
            </a:pPr>
            <a:r>
              <a:rPr lang="en-US" sz="2000" b="1" dirty="0">
                <a:latin typeface="Book Antiqua" pitchFamily="18" charset="0"/>
                <a:hlinkClick r:id="rId5" action="ppaction://hlinksldjump"/>
              </a:rPr>
              <a:t>8263 </a:t>
            </a:r>
            <a:r>
              <a:rPr lang="en-US" sz="2000" b="1" dirty="0">
                <a:latin typeface="Book Antiqua" pitchFamily="18" charset="0"/>
              </a:rPr>
              <a:t>number of </a:t>
            </a:r>
            <a:r>
              <a:rPr lang="en-US" sz="2000" b="1" dirty="0">
                <a:latin typeface="Book Antiqua" pitchFamily="18" charset="0"/>
                <a:hlinkClick r:id="rId6" action="ppaction://hlinksldjump"/>
              </a:rPr>
              <a:t>Dining Hall</a:t>
            </a:r>
            <a:r>
              <a:rPr lang="en-US" sz="2000" b="1" dirty="0">
                <a:latin typeface="Book Antiqua" pitchFamily="18" charset="0"/>
              </a:rPr>
              <a:t> have been constructed</a:t>
            </a:r>
          </a:p>
          <a:p>
            <a:pPr lvl="0" algn="just">
              <a:lnSpc>
                <a:spcPct val="150000"/>
              </a:lnSpc>
              <a:buFont typeface="Wingdings" pitchFamily="2" charset="2"/>
              <a:buChar char="v"/>
            </a:pPr>
            <a:r>
              <a:rPr lang="en-US" sz="2000" dirty="0">
                <a:latin typeface="Book Antiqua" pitchFamily="18" charset="0"/>
              </a:rPr>
              <a:t>All CCHs and all DEOs under MDMS have been covered under </a:t>
            </a:r>
            <a:r>
              <a:rPr lang="en-US" sz="2000" b="1" dirty="0" err="1">
                <a:latin typeface="Book Antiqua" pitchFamily="18" charset="0"/>
                <a:hlinkClick r:id="rId7" action="ppaction://hlinksldjump"/>
              </a:rPr>
              <a:t>Swasthya</a:t>
            </a:r>
            <a:r>
              <a:rPr lang="en-US" sz="2000" b="1" dirty="0">
                <a:latin typeface="Book Antiqua" pitchFamily="18" charset="0"/>
                <a:hlinkClick r:id="rId7" action="ppaction://hlinksldjump"/>
              </a:rPr>
              <a:t> </a:t>
            </a:r>
            <a:r>
              <a:rPr lang="en-US" sz="2000" b="1" dirty="0" err="1">
                <a:latin typeface="Book Antiqua" pitchFamily="18" charset="0"/>
                <a:hlinkClick r:id="rId7" action="ppaction://hlinksldjump"/>
              </a:rPr>
              <a:t>Sathi</a:t>
            </a:r>
            <a:r>
              <a:rPr lang="en-US" sz="2000" b="1" dirty="0">
                <a:latin typeface="Book Antiqua" pitchFamily="18" charset="0"/>
                <a:hlinkClick r:id="rId7" action="ppaction://hlinksldjump"/>
              </a:rPr>
              <a:t> </a:t>
            </a:r>
            <a:r>
              <a:rPr lang="en-US" sz="2000" b="1" dirty="0">
                <a:latin typeface="Book Antiqua" pitchFamily="18" charset="0"/>
              </a:rPr>
              <a:t>Scheme.</a:t>
            </a:r>
            <a:endParaRPr lang="en-US" sz="2000" dirty="0">
              <a:latin typeface="Book Antiqua" pitchFamily="18" charset="0"/>
            </a:endParaRPr>
          </a:p>
          <a:p>
            <a:pPr algn="just">
              <a:lnSpc>
                <a:spcPct val="150000"/>
              </a:lnSpc>
              <a:buFont typeface="Wingdings" pitchFamily="2" charset="2"/>
              <a:buChar char="v"/>
            </a:pPr>
            <a:r>
              <a:rPr lang="en-US" sz="2000" b="1" dirty="0">
                <a:latin typeface="Book Antiqua" pitchFamily="18" charset="0"/>
              </a:rPr>
              <a:t>Safety :</a:t>
            </a:r>
            <a:r>
              <a:rPr lang="en-US" sz="2000" dirty="0">
                <a:latin typeface="Book Antiqua" pitchFamily="18" charset="0"/>
              </a:rPr>
              <a:t> Mask, apron and head cover have been supplied to all the cook cum Helpers. </a:t>
            </a:r>
            <a:endParaRPr lang="en-US" sz="2000" b="1" dirty="0">
              <a:latin typeface="Book Antiqua" pitchFamily="18" charset="0"/>
            </a:endParaRPr>
          </a:p>
          <a:p>
            <a:pPr lvl="0">
              <a:lnSpc>
                <a:spcPct val="150000"/>
              </a:lnSpc>
              <a:buFont typeface="Wingdings" pitchFamily="2" charset="2"/>
              <a:buChar char="v"/>
            </a:pPr>
            <a:r>
              <a:rPr lang="en-US" sz="2000" b="1" dirty="0">
                <a:latin typeface="Book Antiqua" pitchFamily="18" charset="0"/>
                <a:hlinkClick r:id="rId8" action="ppaction://hlinksldjump"/>
              </a:rPr>
              <a:t>Rice &amp; Potato </a:t>
            </a:r>
            <a:r>
              <a:rPr lang="en-US" sz="2000" b="1" dirty="0">
                <a:latin typeface="Book Antiqua" pitchFamily="18" charset="0"/>
              </a:rPr>
              <a:t>Distribution due to COVID-19 situation</a:t>
            </a:r>
            <a:endParaRPr lang="en-US" sz="2000" dirty="0">
              <a:latin typeface="Book Antiqua" pitchFamily="18" charset="0"/>
            </a:endParaRPr>
          </a:p>
        </p:txBody>
      </p:sp>
      <p:pic>
        <p:nvPicPr>
          <p:cNvPr id="6" name="Picture 5" descr="C:\Documents and Settings\user\Desktop\LOGO\MDM_LOGO_JPEG.JPG"/>
          <p:cNvPicPr>
            <a:picLocks noChangeAspect="1" noChangeArrowheads="1"/>
          </p:cNvPicPr>
          <p:nvPr/>
        </p:nvPicPr>
        <p:blipFill>
          <a:blip r:embed="rId9" cstate="print"/>
          <a:srcRect l="27779" t="13121" r="27777" b="10283"/>
          <a:stretch>
            <a:fillRect/>
          </a:stretch>
        </p:blipFill>
        <p:spPr bwMode="auto">
          <a:xfrm>
            <a:off x="8458200" y="0"/>
            <a:ext cx="685800" cy="832572"/>
          </a:xfrm>
          <a:prstGeom prst="rect">
            <a:avLst/>
          </a:prstGeom>
          <a:noFill/>
          <a:ln w="9525">
            <a:noFill/>
            <a:miter lim="800000"/>
            <a:headEnd/>
            <a:tailEnd/>
          </a:ln>
        </p:spPr>
      </p:pic>
      <p:sp>
        <p:nvSpPr>
          <p:cNvPr id="5" name="Rectangle 9"/>
          <p:cNvSpPr>
            <a:spLocks noChangeArrowheads="1"/>
          </p:cNvSpPr>
          <p:nvPr/>
        </p:nvSpPr>
        <p:spPr bwMode="auto">
          <a:xfrm>
            <a:off x="0" y="76200"/>
            <a:ext cx="9144000" cy="523220"/>
          </a:xfrm>
          <a:prstGeom prst="rect">
            <a:avLst/>
          </a:prstGeom>
          <a:noFill/>
          <a:ln w="9525">
            <a:noFill/>
            <a:miter lim="800000"/>
            <a:headEnd/>
            <a:tailEnd/>
          </a:ln>
        </p:spPr>
        <p:txBody>
          <a:bodyPr wrap="square">
            <a:spAutoFit/>
          </a:bodyPr>
          <a:lstStyle/>
          <a:p>
            <a:pPr algn="ctr"/>
            <a:r>
              <a:rPr lang="en-US" sz="2800" b="1" dirty="0">
                <a:solidFill>
                  <a:srgbClr val="0000FF"/>
                </a:solidFill>
                <a:latin typeface="Calisto MT" pitchFamily="18" charset="0"/>
                <a:ea typeface="+mj-ea"/>
                <a:cs typeface="+mj-cs"/>
              </a:rPr>
              <a:t>Initiatives taken during 2019-20</a:t>
            </a:r>
          </a:p>
        </p:txBody>
      </p:sp>
    </p:spTree>
    <p:extLst>
      <p:ext uri="{BB962C8B-B14F-4D97-AF65-F5344CB8AC3E}">
        <p14:creationId xmlns:p14="http://schemas.microsoft.com/office/powerpoint/2010/main" xmlns="" val="21230207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832572"/>
          </a:xfrm>
        </p:spPr>
        <p:txBody>
          <a:bodyPr>
            <a:noAutofit/>
          </a:bodyPr>
          <a:lstStyle/>
          <a:p>
            <a:r>
              <a:rPr lang="en-US" sz="3600" b="1" dirty="0"/>
              <a:t>Automated Monitoring System (AMS)</a:t>
            </a:r>
            <a:endParaRPr lang="en-IN" sz="3600" b="1" dirty="0"/>
          </a:p>
        </p:txBody>
      </p:sp>
      <p:pic>
        <p:nvPicPr>
          <p:cNvPr id="8"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8458200" y="0"/>
            <a:ext cx="685800" cy="832572"/>
          </a:xfrm>
          <a:prstGeom prst="rect">
            <a:avLst/>
          </a:prstGeom>
          <a:noFill/>
          <a:ln w="9525">
            <a:noFill/>
            <a:miter lim="800000"/>
            <a:headEnd/>
            <a:tailEnd/>
          </a:ln>
        </p:spPr>
      </p:pic>
      <p:sp>
        <p:nvSpPr>
          <p:cNvPr id="4" name="Content Placeholder 6"/>
          <p:cNvSpPr>
            <a:spLocks noGrp="1"/>
          </p:cNvSpPr>
          <p:nvPr>
            <p:ph idx="1"/>
          </p:nvPr>
        </p:nvSpPr>
        <p:spPr>
          <a:xfrm>
            <a:off x="304800" y="3886200"/>
            <a:ext cx="8534399" cy="2789143"/>
          </a:xfrm>
        </p:spPr>
        <p:txBody>
          <a:bodyPr>
            <a:noAutofit/>
          </a:bodyPr>
          <a:lstStyle/>
          <a:p>
            <a:r>
              <a:rPr lang="en-US" sz="2000" dirty="0">
                <a:latin typeface="Book Antiqua" pitchFamily="18" charset="0"/>
                <a:cs typeface="Arial" panose="020B0604020202020204" pitchFamily="34" charset="0"/>
              </a:rPr>
              <a:t>Started since April, 2017.</a:t>
            </a:r>
          </a:p>
          <a:p>
            <a:r>
              <a:rPr lang="en-US" sz="2000" dirty="0">
                <a:latin typeface="Book Antiqua" pitchFamily="18" charset="0"/>
                <a:cs typeface="Arial" panose="020B0604020202020204" pitchFamily="34" charset="0"/>
              </a:rPr>
              <a:t>Covering around 92% schools. </a:t>
            </a:r>
          </a:p>
          <a:p>
            <a:r>
              <a:rPr lang="en-US" sz="2000" dirty="0">
                <a:latin typeface="Book Antiqua" pitchFamily="18" charset="0"/>
                <a:cs typeface="Arial" panose="020B0604020202020204" pitchFamily="34" charset="0"/>
              </a:rPr>
              <a:t>SMS based  reporting platform. </a:t>
            </a:r>
          </a:p>
          <a:p>
            <a:r>
              <a:rPr lang="en-US" sz="2000" dirty="0">
                <a:latin typeface="Book Antiqua" pitchFamily="18" charset="0"/>
                <a:cs typeface="Arial" panose="020B0604020202020204" pitchFamily="34" charset="0"/>
              </a:rPr>
              <a:t>Schools not running MDM can be spotted </a:t>
            </a:r>
            <a:r>
              <a:rPr lang="en-IN" sz="2000" dirty="0">
                <a:latin typeface="Book Antiqua" pitchFamily="18" charset="0"/>
                <a:cs typeface="Arial" panose="020B0604020202020204" pitchFamily="34" charset="0"/>
              </a:rPr>
              <a:t>instantly &amp; follow up action </a:t>
            </a:r>
            <a:r>
              <a:rPr lang="en-IN" sz="2000" dirty="0" smtClean="0">
                <a:latin typeface="Book Antiqua" pitchFamily="18" charset="0"/>
                <a:cs typeface="Arial" panose="020B0604020202020204" pitchFamily="34" charset="0"/>
              </a:rPr>
              <a:t>taken</a:t>
            </a:r>
            <a:r>
              <a:rPr lang="en-IN" sz="2000" dirty="0">
                <a:latin typeface="Book Antiqua" pitchFamily="18" charset="0"/>
                <a:cs typeface="Arial" panose="020B0604020202020204" pitchFamily="34" charset="0"/>
              </a:rPr>
              <a:t>.</a:t>
            </a:r>
          </a:p>
        </p:txBody>
      </p:sp>
      <p:graphicFrame>
        <p:nvGraphicFramePr>
          <p:cNvPr id="9" name="Chart 8"/>
          <p:cNvGraphicFramePr/>
          <p:nvPr/>
        </p:nvGraphicFramePr>
        <p:xfrm>
          <a:off x="533400" y="838200"/>
          <a:ext cx="8382000" cy="3124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740000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0" y="228600"/>
            <a:ext cx="9144000" cy="754063"/>
          </a:xfrm>
          <a:prstGeom prst="rect">
            <a:avLst/>
          </a:prstGeom>
          <a:noFill/>
          <a:ln w="9525">
            <a:noFill/>
            <a:miter lim="800000"/>
            <a:headEnd/>
            <a:tailEnd/>
          </a:ln>
        </p:spPr>
        <p:txBody>
          <a:bodyPr wrap="square">
            <a:spAutoFit/>
          </a:bodyPr>
          <a:lstStyle/>
          <a:p>
            <a:pPr algn="ctr" eaLnBrk="0" hangingPunct="0">
              <a:defRPr/>
            </a:pPr>
            <a:r>
              <a:rPr lang="en-US" sz="4300" b="1" dirty="0">
                <a:solidFill>
                  <a:srgbClr val="572314"/>
                </a:solidFill>
                <a:effectLst>
                  <a:outerShdw blurRad="50000" dist="30000" dir="5400000" algn="tl" rotWithShape="0">
                    <a:srgbClr val="000000">
                      <a:alpha val="30000"/>
                    </a:srgbClr>
                  </a:outerShdw>
                </a:effectLst>
                <a:latin typeface="+mj-lt"/>
                <a:ea typeface="+mj-ea"/>
                <a:cs typeface="+mj-cs"/>
              </a:rPr>
              <a:t>Coverage of MDM for 2019-20 </a:t>
            </a:r>
          </a:p>
        </p:txBody>
      </p:sp>
      <p:pic>
        <p:nvPicPr>
          <p:cNvPr id="8"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8458200" y="0"/>
            <a:ext cx="685800" cy="832572"/>
          </a:xfrm>
          <a:prstGeom prst="rect">
            <a:avLst/>
          </a:prstGeom>
          <a:noFill/>
          <a:ln w="9525">
            <a:noFill/>
            <a:miter lim="800000"/>
            <a:headEnd/>
            <a:tailEnd/>
          </a:ln>
        </p:spPr>
      </p:pic>
      <p:graphicFrame>
        <p:nvGraphicFramePr>
          <p:cNvPr id="2" name="Table 1"/>
          <p:cNvGraphicFramePr>
            <a:graphicFrameLocks noGrp="1"/>
          </p:cNvGraphicFramePr>
          <p:nvPr>
            <p:extLst>
              <p:ext uri="{D42A27DB-BD31-4B8C-83A1-F6EECF244321}">
                <p14:modId xmlns:p14="http://schemas.microsoft.com/office/powerpoint/2010/main" xmlns="" val="856233557"/>
              </p:ext>
            </p:extLst>
          </p:nvPr>
        </p:nvGraphicFramePr>
        <p:xfrm>
          <a:off x="285720" y="1000108"/>
          <a:ext cx="8610600" cy="3674433"/>
        </p:xfrm>
        <a:graphic>
          <a:graphicData uri="http://schemas.openxmlformats.org/drawingml/2006/table">
            <a:tbl>
              <a:tblPr>
                <a:tableStyleId>{69CF1AB2-1976-4502-BF36-3FF5EA218861}</a:tableStyleId>
              </a:tblPr>
              <a:tblGrid>
                <a:gridCol w="1643074">
                  <a:extLst>
                    <a:ext uri="{9D8B030D-6E8A-4147-A177-3AD203B41FA5}">
                      <a16:colId xmlns:a16="http://schemas.microsoft.com/office/drawing/2014/main" xmlns="" val="1298432074"/>
                    </a:ext>
                  </a:extLst>
                </a:gridCol>
                <a:gridCol w="1100126">
                  <a:extLst>
                    <a:ext uri="{9D8B030D-6E8A-4147-A177-3AD203B41FA5}">
                      <a16:colId xmlns:a16="http://schemas.microsoft.com/office/drawing/2014/main" xmlns="" val="263089877"/>
                    </a:ext>
                  </a:extLst>
                </a:gridCol>
                <a:gridCol w="1219200">
                  <a:extLst>
                    <a:ext uri="{9D8B030D-6E8A-4147-A177-3AD203B41FA5}">
                      <a16:colId xmlns:a16="http://schemas.microsoft.com/office/drawing/2014/main" xmlns="" val="1345766277"/>
                    </a:ext>
                  </a:extLst>
                </a:gridCol>
                <a:gridCol w="1143000">
                  <a:extLst>
                    <a:ext uri="{9D8B030D-6E8A-4147-A177-3AD203B41FA5}">
                      <a16:colId xmlns:a16="http://schemas.microsoft.com/office/drawing/2014/main" xmlns="" val="2578321489"/>
                    </a:ext>
                  </a:extLst>
                </a:gridCol>
                <a:gridCol w="1219200">
                  <a:extLst>
                    <a:ext uri="{9D8B030D-6E8A-4147-A177-3AD203B41FA5}">
                      <a16:colId xmlns:a16="http://schemas.microsoft.com/office/drawing/2014/main" xmlns="" val="944869367"/>
                    </a:ext>
                  </a:extLst>
                </a:gridCol>
                <a:gridCol w="1066800">
                  <a:extLst>
                    <a:ext uri="{9D8B030D-6E8A-4147-A177-3AD203B41FA5}">
                      <a16:colId xmlns:a16="http://schemas.microsoft.com/office/drawing/2014/main" xmlns="" val="2759639744"/>
                    </a:ext>
                  </a:extLst>
                </a:gridCol>
                <a:gridCol w="1219200">
                  <a:extLst>
                    <a:ext uri="{9D8B030D-6E8A-4147-A177-3AD203B41FA5}">
                      <a16:colId xmlns:a16="http://schemas.microsoft.com/office/drawing/2014/main" xmlns="" val="1532523849"/>
                    </a:ext>
                  </a:extLst>
                </a:gridCol>
              </a:tblGrid>
              <a:tr h="683418">
                <a:tc rowSpan="2">
                  <a:txBody>
                    <a:bodyPr/>
                    <a:lstStyle/>
                    <a:p>
                      <a:pPr algn="ctr" fontAlgn="ctr"/>
                      <a:r>
                        <a:rPr lang="en-IN" sz="2000" b="1" u="none" strike="noStrike" dirty="0">
                          <a:effectLst/>
                        </a:rPr>
                        <a:t>Category</a:t>
                      </a:r>
                      <a:endParaRPr lang="en-IN" sz="2000" b="1" i="0" u="none" strike="noStrike" dirty="0">
                        <a:solidFill>
                          <a:srgbClr val="000000"/>
                        </a:solidFill>
                        <a:effectLst/>
                        <a:latin typeface="Calibri" panose="020F0502020204030204" pitchFamily="34" charset="0"/>
                      </a:endParaRPr>
                    </a:p>
                  </a:txBody>
                  <a:tcPr marL="9525" marR="9525" marT="9525" marB="0" anchor="ctr" anchorCtr="1"/>
                </a:tc>
                <a:tc gridSpan="2">
                  <a:txBody>
                    <a:bodyPr/>
                    <a:lstStyle/>
                    <a:p>
                      <a:pPr algn="ctr" fontAlgn="ctr"/>
                      <a:r>
                        <a:rPr lang="en-IN" sz="2000" b="1" u="none" strike="noStrike" dirty="0">
                          <a:effectLst/>
                        </a:rPr>
                        <a:t>Eligible</a:t>
                      </a:r>
                      <a:endParaRPr lang="en-IN" sz="2000" b="1" i="0" u="none" strike="noStrike" dirty="0">
                        <a:solidFill>
                          <a:srgbClr val="000000"/>
                        </a:solidFill>
                        <a:effectLst/>
                        <a:latin typeface="Calibri" panose="020F0502020204030204" pitchFamily="34" charset="0"/>
                      </a:endParaRPr>
                    </a:p>
                  </a:txBody>
                  <a:tcPr marL="9525" marR="9525" marT="9525" marB="0" anchor="ctr" anchorCtr="1"/>
                </a:tc>
                <a:tc hMerge="1">
                  <a:txBody>
                    <a:bodyPr/>
                    <a:lstStyle/>
                    <a:p>
                      <a:endParaRPr lang="en-IN"/>
                    </a:p>
                  </a:txBody>
                  <a:tcPr/>
                </a:tc>
                <a:tc gridSpan="2">
                  <a:txBody>
                    <a:bodyPr/>
                    <a:lstStyle/>
                    <a:p>
                      <a:pPr algn="ctr" fontAlgn="ctr"/>
                      <a:r>
                        <a:rPr lang="en-IN" sz="2000" b="1" u="none" strike="noStrike" dirty="0">
                          <a:effectLst/>
                        </a:rPr>
                        <a:t>Covered</a:t>
                      </a:r>
                      <a:endParaRPr lang="en-IN" sz="2000" b="1" i="0" u="none" strike="noStrike" dirty="0">
                        <a:solidFill>
                          <a:srgbClr val="000000"/>
                        </a:solidFill>
                        <a:effectLst/>
                        <a:latin typeface="Calibri" panose="020F0502020204030204" pitchFamily="34" charset="0"/>
                      </a:endParaRPr>
                    </a:p>
                  </a:txBody>
                  <a:tcPr marL="9525" marR="9525" marT="9525" marB="0" anchor="ctr" anchorCtr="1"/>
                </a:tc>
                <a:tc hMerge="1">
                  <a:txBody>
                    <a:bodyPr/>
                    <a:lstStyle/>
                    <a:p>
                      <a:endParaRPr lang="en-IN"/>
                    </a:p>
                  </a:txBody>
                  <a:tcPr/>
                </a:tc>
                <a:tc gridSpan="2">
                  <a:txBody>
                    <a:bodyPr/>
                    <a:lstStyle/>
                    <a:p>
                      <a:pPr algn="ctr" fontAlgn="ctr"/>
                      <a:r>
                        <a:rPr lang="en-IN" sz="2000" b="1" u="none" strike="noStrike">
                          <a:effectLst/>
                        </a:rPr>
                        <a:t>% of coverage</a:t>
                      </a:r>
                      <a:endParaRPr lang="en-IN" sz="2000" b="1" i="0" u="none" strike="noStrike">
                        <a:solidFill>
                          <a:srgbClr val="000000"/>
                        </a:solidFill>
                        <a:effectLst/>
                        <a:latin typeface="Calibri" panose="020F0502020204030204" pitchFamily="34" charset="0"/>
                      </a:endParaRPr>
                    </a:p>
                  </a:txBody>
                  <a:tcPr marL="9525" marR="9525" marT="9525" marB="0" anchor="ctr" anchorCtr="1"/>
                </a:tc>
                <a:tc hMerge="1">
                  <a:txBody>
                    <a:bodyPr/>
                    <a:lstStyle/>
                    <a:p>
                      <a:endParaRPr lang="en-IN"/>
                    </a:p>
                  </a:txBody>
                  <a:tcPr/>
                </a:tc>
                <a:extLst>
                  <a:ext uri="{0D108BD9-81ED-4DB2-BD59-A6C34878D82A}">
                    <a16:rowId xmlns:a16="http://schemas.microsoft.com/office/drawing/2014/main" xmlns="" val="1504522726"/>
                  </a:ext>
                </a:extLst>
              </a:tr>
              <a:tr h="624601">
                <a:tc vMerge="1">
                  <a:txBody>
                    <a:bodyPr/>
                    <a:lstStyle/>
                    <a:p>
                      <a:endParaRPr lang="en-IN"/>
                    </a:p>
                  </a:txBody>
                  <a:tcPr/>
                </a:tc>
                <a:tc>
                  <a:txBody>
                    <a:bodyPr/>
                    <a:lstStyle/>
                    <a:p>
                      <a:pPr algn="ctr" fontAlgn="ctr"/>
                      <a:r>
                        <a:rPr lang="en-IN" sz="2000" b="1" u="none" strike="noStrike">
                          <a:effectLst/>
                        </a:rPr>
                        <a:t>Schools </a:t>
                      </a:r>
                      <a:endParaRPr lang="en-IN" sz="2000" b="1" i="0" u="none" strike="noStrike">
                        <a:solidFill>
                          <a:srgbClr val="000000"/>
                        </a:solidFill>
                        <a:effectLst/>
                        <a:latin typeface="Calibri" panose="020F0502020204030204" pitchFamily="34" charset="0"/>
                      </a:endParaRPr>
                    </a:p>
                  </a:txBody>
                  <a:tcPr marL="9525" marR="9525" marT="9525" marB="0" anchor="ctr" anchorCtr="1"/>
                </a:tc>
                <a:tc>
                  <a:txBody>
                    <a:bodyPr/>
                    <a:lstStyle/>
                    <a:p>
                      <a:pPr algn="ctr" fontAlgn="ctr"/>
                      <a:r>
                        <a:rPr lang="en-IN" sz="2000" b="1" u="none" strike="noStrike" dirty="0">
                          <a:effectLst/>
                        </a:rPr>
                        <a:t>Enrolment</a:t>
                      </a:r>
                      <a:endParaRPr lang="en-IN" sz="2000" b="1"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ctr"/>
                      <a:r>
                        <a:rPr lang="en-IN" sz="2000" b="1" u="none" strike="noStrike" dirty="0">
                          <a:effectLst/>
                        </a:rPr>
                        <a:t>Schools </a:t>
                      </a:r>
                      <a:endParaRPr lang="en-IN" sz="2000" b="1"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ctr"/>
                      <a:r>
                        <a:rPr lang="en-IN" sz="2000" b="1" u="none" strike="noStrike" dirty="0">
                          <a:effectLst/>
                        </a:rPr>
                        <a:t>Enrolment</a:t>
                      </a:r>
                      <a:endParaRPr lang="en-IN" sz="2000" b="1"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ctr"/>
                      <a:r>
                        <a:rPr lang="en-IN" sz="2000" b="1" u="none" strike="noStrike" dirty="0">
                          <a:effectLst/>
                        </a:rPr>
                        <a:t>Schools </a:t>
                      </a:r>
                      <a:endParaRPr lang="en-IN" sz="2000" b="1"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ctr"/>
                      <a:r>
                        <a:rPr lang="en-IN" sz="2000" b="1" u="none" strike="noStrike" dirty="0">
                          <a:effectLst/>
                        </a:rPr>
                        <a:t>Enrolment</a:t>
                      </a:r>
                      <a:endParaRPr lang="en-IN" sz="2000" b="1"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xmlns="" val="741381878"/>
                  </a:ext>
                </a:extLst>
              </a:tr>
              <a:tr h="549369">
                <a:tc>
                  <a:txBody>
                    <a:bodyPr/>
                    <a:lstStyle/>
                    <a:p>
                      <a:pPr algn="ctr" fontAlgn="ctr"/>
                      <a:r>
                        <a:rPr lang="en-IN" sz="2000" b="1" u="none" strike="noStrike" dirty="0">
                          <a:solidFill>
                            <a:srgbClr val="002060"/>
                          </a:solidFill>
                          <a:effectLst/>
                        </a:rPr>
                        <a:t>Primary</a:t>
                      </a:r>
                      <a:endParaRPr lang="en-IN" sz="2000" b="1" i="0" u="none" strike="noStrike" dirty="0">
                        <a:solidFill>
                          <a:srgbClr val="002060"/>
                        </a:solidFill>
                        <a:effectLst/>
                        <a:latin typeface="Calibri" panose="020F0502020204030204" pitchFamily="34" charset="0"/>
                      </a:endParaRPr>
                    </a:p>
                  </a:txBody>
                  <a:tcPr marL="9525" marR="9525" marT="9525" marB="0" anchor="ctr" anchorCtr="1"/>
                </a:tc>
                <a:tc>
                  <a:txBody>
                    <a:bodyPr/>
                    <a:lstStyle/>
                    <a:p>
                      <a:pPr algn="ctr" rtl="0" fontAlgn="ctr"/>
                      <a:r>
                        <a:rPr lang="en-US" sz="1600" b="0" i="0" u="none" strike="noStrike" dirty="0">
                          <a:solidFill>
                            <a:srgbClr val="002060"/>
                          </a:solidFill>
                          <a:latin typeface="Book Antiqua"/>
                        </a:rPr>
                        <a:t>67131</a:t>
                      </a:r>
                    </a:p>
                  </a:txBody>
                  <a:tcPr marL="9525" marR="9525" marT="9525" marB="0" anchor="ctr"/>
                </a:tc>
                <a:tc>
                  <a:txBody>
                    <a:bodyPr/>
                    <a:lstStyle/>
                    <a:p>
                      <a:pPr algn="ctr" rtl="0" fontAlgn="ctr"/>
                      <a:r>
                        <a:rPr lang="en-US" sz="1600" b="0" i="0" u="none" strike="noStrike" dirty="0">
                          <a:solidFill>
                            <a:srgbClr val="002060"/>
                          </a:solidFill>
                          <a:latin typeface="Book Antiqua"/>
                        </a:rPr>
                        <a:t>7291512</a:t>
                      </a:r>
                    </a:p>
                  </a:txBody>
                  <a:tcPr marL="9525" marR="9525" marT="9525" marB="0" anchor="ctr"/>
                </a:tc>
                <a:tc>
                  <a:txBody>
                    <a:bodyPr/>
                    <a:lstStyle/>
                    <a:p>
                      <a:pPr algn="ctr" rtl="0" fontAlgn="ctr"/>
                      <a:r>
                        <a:rPr lang="en-US" sz="1600" b="0" i="0" u="none" strike="noStrike" dirty="0">
                          <a:solidFill>
                            <a:srgbClr val="002060"/>
                          </a:solidFill>
                          <a:latin typeface="Book Antiqua"/>
                        </a:rPr>
                        <a:t>67131</a:t>
                      </a:r>
                    </a:p>
                  </a:txBody>
                  <a:tcPr marL="9525" marR="9525" marT="9525" marB="0" anchor="ctr"/>
                </a:tc>
                <a:tc>
                  <a:txBody>
                    <a:bodyPr/>
                    <a:lstStyle/>
                    <a:p>
                      <a:pPr algn="ctr" rtl="0" fontAlgn="ctr"/>
                      <a:r>
                        <a:rPr lang="en-US" sz="1600" b="0" i="0" u="none" strike="noStrike" dirty="0">
                          <a:solidFill>
                            <a:srgbClr val="002060"/>
                          </a:solidFill>
                          <a:latin typeface="Book Antiqua"/>
                        </a:rPr>
                        <a:t>6804546</a:t>
                      </a:r>
                    </a:p>
                  </a:txBody>
                  <a:tcPr marL="9525" marR="9525" marT="9525" marB="0" anchor="ctr"/>
                </a:tc>
                <a:tc>
                  <a:txBody>
                    <a:bodyPr/>
                    <a:lstStyle/>
                    <a:p>
                      <a:pPr algn="ctr" rtl="0" fontAlgn="ctr"/>
                      <a:r>
                        <a:rPr lang="en-US" sz="1600" b="0" i="0" u="none" strike="noStrike" dirty="0">
                          <a:solidFill>
                            <a:srgbClr val="002060"/>
                          </a:solidFill>
                          <a:latin typeface="Book Antiqua"/>
                        </a:rPr>
                        <a:t>100%</a:t>
                      </a:r>
                    </a:p>
                  </a:txBody>
                  <a:tcPr marL="9525" marR="9525" marT="9525" marB="0" anchor="ctr"/>
                </a:tc>
                <a:tc>
                  <a:txBody>
                    <a:bodyPr/>
                    <a:lstStyle/>
                    <a:p>
                      <a:pPr algn="ctr" rtl="0" fontAlgn="ctr"/>
                      <a:r>
                        <a:rPr lang="en-US" sz="1600" b="0" i="0" u="none" strike="noStrike">
                          <a:solidFill>
                            <a:srgbClr val="002060"/>
                          </a:solidFill>
                          <a:latin typeface="Book Antiqua"/>
                        </a:rPr>
                        <a:t>93.32%</a:t>
                      </a:r>
                    </a:p>
                  </a:txBody>
                  <a:tcPr marL="9525" marR="9525" marT="9525" marB="0" anchor="ctr"/>
                </a:tc>
                <a:extLst>
                  <a:ext uri="{0D108BD9-81ED-4DB2-BD59-A6C34878D82A}">
                    <a16:rowId xmlns:a16="http://schemas.microsoft.com/office/drawing/2014/main" xmlns="" val="2945634546"/>
                  </a:ext>
                </a:extLst>
              </a:tr>
              <a:tr h="565619">
                <a:tc>
                  <a:txBody>
                    <a:bodyPr/>
                    <a:lstStyle/>
                    <a:p>
                      <a:pPr algn="ctr" fontAlgn="ctr"/>
                      <a:r>
                        <a:rPr lang="en-IN" sz="2000" b="1" u="none" strike="noStrike" dirty="0">
                          <a:solidFill>
                            <a:srgbClr val="002060"/>
                          </a:solidFill>
                          <a:effectLst/>
                        </a:rPr>
                        <a:t>Upper Primary</a:t>
                      </a:r>
                      <a:endParaRPr lang="en-IN" sz="2000" b="1" i="0" u="none" strike="noStrike" dirty="0">
                        <a:solidFill>
                          <a:srgbClr val="002060"/>
                        </a:solidFill>
                        <a:effectLst/>
                        <a:latin typeface="Calibri" panose="020F0502020204030204" pitchFamily="34" charset="0"/>
                      </a:endParaRPr>
                    </a:p>
                  </a:txBody>
                  <a:tcPr marL="9525" marR="9525" marT="9525" marB="0" anchor="ctr" anchorCtr="1"/>
                </a:tc>
                <a:tc>
                  <a:txBody>
                    <a:bodyPr/>
                    <a:lstStyle/>
                    <a:p>
                      <a:pPr algn="ctr" rtl="0" fontAlgn="ctr"/>
                      <a:r>
                        <a:rPr lang="en-US" sz="1600" b="0" i="0" u="none" strike="noStrike">
                          <a:solidFill>
                            <a:srgbClr val="002060"/>
                          </a:solidFill>
                          <a:latin typeface="Book Antiqua"/>
                        </a:rPr>
                        <a:t>16206</a:t>
                      </a:r>
                    </a:p>
                  </a:txBody>
                  <a:tcPr marL="9525" marR="9525" marT="9525" marB="0" anchor="ctr"/>
                </a:tc>
                <a:tc>
                  <a:txBody>
                    <a:bodyPr/>
                    <a:lstStyle/>
                    <a:p>
                      <a:pPr algn="ctr" rtl="0" fontAlgn="ctr"/>
                      <a:r>
                        <a:rPr lang="en-US" sz="1600" b="0" i="0" u="none" strike="noStrike" dirty="0">
                          <a:solidFill>
                            <a:srgbClr val="002060"/>
                          </a:solidFill>
                          <a:latin typeface="Book Antiqua"/>
                        </a:rPr>
                        <a:t>4244786</a:t>
                      </a:r>
                    </a:p>
                  </a:txBody>
                  <a:tcPr marL="9525" marR="9525" marT="9525" marB="0" anchor="ctr"/>
                </a:tc>
                <a:tc>
                  <a:txBody>
                    <a:bodyPr/>
                    <a:lstStyle/>
                    <a:p>
                      <a:pPr algn="ctr" rtl="0" fontAlgn="ctr"/>
                      <a:r>
                        <a:rPr lang="en-US" sz="1600" b="0" i="0" u="none" strike="noStrike" dirty="0">
                          <a:solidFill>
                            <a:srgbClr val="002060"/>
                          </a:solidFill>
                          <a:latin typeface="Book Antiqua"/>
                        </a:rPr>
                        <a:t>16206</a:t>
                      </a:r>
                    </a:p>
                  </a:txBody>
                  <a:tcPr marL="9525" marR="9525" marT="9525" marB="0" anchor="ctr"/>
                </a:tc>
                <a:tc>
                  <a:txBody>
                    <a:bodyPr/>
                    <a:lstStyle/>
                    <a:p>
                      <a:pPr algn="ctr" rtl="0" fontAlgn="ctr"/>
                      <a:r>
                        <a:rPr lang="en-US" sz="1600" b="0" i="0" u="none" strike="noStrike" dirty="0">
                          <a:solidFill>
                            <a:srgbClr val="002060"/>
                          </a:solidFill>
                          <a:latin typeface="Book Antiqua"/>
                        </a:rPr>
                        <a:t>4111755</a:t>
                      </a:r>
                    </a:p>
                  </a:txBody>
                  <a:tcPr marL="9525" marR="9525" marT="9525" marB="0" anchor="ctr"/>
                </a:tc>
                <a:tc>
                  <a:txBody>
                    <a:bodyPr/>
                    <a:lstStyle/>
                    <a:p>
                      <a:pPr algn="ctr" rtl="0" fontAlgn="ctr"/>
                      <a:r>
                        <a:rPr lang="en-US" sz="1600" b="0" i="0" u="none" strike="noStrike">
                          <a:solidFill>
                            <a:srgbClr val="002060"/>
                          </a:solidFill>
                          <a:latin typeface="Book Antiqua"/>
                        </a:rPr>
                        <a:t>100%</a:t>
                      </a:r>
                    </a:p>
                  </a:txBody>
                  <a:tcPr marL="9525" marR="9525" marT="9525" marB="0" anchor="ctr"/>
                </a:tc>
                <a:tc>
                  <a:txBody>
                    <a:bodyPr/>
                    <a:lstStyle/>
                    <a:p>
                      <a:pPr algn="ctr" rtl="0" fontAlgn="ctr"/>
                      <a:r>
                        <a:rPr lang="en-US" sz="1600" b="0" i="0" u="none" strike="noStrike" dirty="0">
                          <a:solidFill>
                            <a:srgbClr val="002060"/>
                          </a:solidFill>
                          <a:latin typeface="Book Antiqua"/>
                        </a:rPr>
                        <a:t>96.87%</a:t>
                      </a:r>
                    </a:p>
                  </a:txBody>
                  <a:tcPr marL="9525" marR="9525" marT="9525" marB="0" anchor="ctr"/>
                </a:tc>
                <a:extLst>
                  <a:ext uri="{0D108BD9-81ED-4DB2-BD59-A6C34878D82A}">
                    <a16:rowId xmlns:a16="http://schemas.microsoft.com/office/drawing/2014/main" xmlns="" val="3893199064"/>
                  </a:ext>
                </a:extLst>
              </a:tr>
              <a:tr h="510431">
                <a:tc>
                  <a:txBody>
                    <a:bodyPr/>
                    <a:lstStyle/>
                    <a:p>
                      <a:pPr algn="ctr" fontAlgn="ctr"/>
                      <a:r>
                        <a:rPr lang="en-IN" sz="2000" b="1" u="none" strike="noStrike" dirty="0">
                          <a:solidFill>
                            <a:srgbClr val="002060"/>
                          </a:solidFill>
                          <a:effectLst/>
                        </a:rPr>
                        <a:t>NCLP</a:t>
                      </a:r>
                      <a:endParaRPr lang="en-IN" sz="2000" b="1" i="0" u="none" strike="noStrike" dirty="0">
                        <a:solidFill>
                          <a:srgbClr val="002060"/>
                        </a:solidFill>
                        <a:effectLst/>
                        <a:latin typeface="Calibri" panose="020F0502020204030204" pitchFamily="34" charset="0"/>
                      </a:endParaRPr>
                    </a:p>
                  </a:txBody>
                  <a:tcPr marL="9525" marR="9525" marT="9525" marB="0" anchor="ctr" anchorCtr="1"/>
                </a:tc>
                <a:tc>
                  <a:txBody>
                    <a:bodyPr/>
                    <a:lstStyle/>
                    <a:p>
                      <a:pPr algn="ctr" rtl="0" fontAlgn="ctr"/>
                      <a:r>
                        <a:rPr lang="en-US" sz="1600" b="0" i="0" u="none" strike="noStrike">
                          <a:solidFill>
                            <a:srgbClr val="002060"/>
                          </a:solidFill>
                          <a:latin typeface="Book Antiqua"/>
                        </a:rPr>
                        <a:t>608</a:t>
                      </a:r>
                    </a:p>
                  </a:txBody>
                  <a:tcPr marL="9525" marR="9525" marT="9525" marB="0" anchor="ctr"/>
                </a:tc>
                <a:tc>
                  <a:txBody>
                    <a:bodyPr/>
                    <a:lstStyle/>
                    <a:p>
                      <a:pPr algn="ctr" rtl="0" fontAlgn="ctr"/>
                      <a:r>
                        <a:rPr lang="en-US" sz="1600" b="0" i="0" u="none" strike="noStrike">
                          <a:solidFill>
                            <a:srgbClr val="002060"/>
                          </a:solidFill>
                          <a:latin typeface="Book Antiqua"/>
                        </a:rPr>
                        <a:t>26167</a:t>
                      </a:r>
                    </a:p>
                  </a:txBody>
                  <a:tcPr marL="9525" marR="9525" marT="9525" marB="0" anchor="ctr"/>
                </a:tc>
                <a:tc>
                  <a:txBody>
                    <a:bodyPr/>
                    <a:lstStyle/>
                    <a:p>
                      <a:pPr algn="ctr" rtl="0" fontAlgn="ctr"/>
                      <a:r>
                        <a:rPr lang="en-US" sz="1600" b="0" i="0" u="none" strike="noStrike">
                          <a:solidFill>
                            <a:srgbClr val="002060"/>
                          </a:solidFill>
                          <a:latin typeface="Book Antiqua"/>
                        </a:rPr>
                        <a:t>608</a:t>
                      </a:r>
                    </a:p>
                  </a:txBody>
                  <a:tcPr marL="9525" marR="9525" marT="9525" marB="0" anchor="ctr"/>
                </a:tc>
                <a:tc>
                  <a:txBody>
                    <a:bodyPr/>
                    <a:lstStyle/>
                    <a:p>
                      <a:pPr algn="ctr" rtl="0" fontAlgn="ctr"/>
                      <a:r>
                        <a:rPr lang="en-US" sz="1600" b="0" i="0" u="none" strike="noStrike" dirty="0">
                          <a:solidFill>
                            <a:srgbClr val="002060"/>
                          </a:solidFill>
                          <a:latin typeface="Book Antiqua"/>
                        </a:rPr>
                        <a:t>26167</a:t>
                      </a:r>
                    </a:p>
                  </a:txBody>
                  <a:tcPr marL="9525" marR="9525" marT="9525" marB="0" anchor="ctr"/>
                </a:tc>
                <a:tc>
                  <a:txBody>
                    <a:bodyPr/>
                    <a:lstStyle/>
                    <a:p>
                      <a:pPr algn="ctr" rtl="0" fontAlgn="ctr"/>
                      <a:r>
                        <a:rPr lang="en-US" sz="1600" b="0" i="0" u="none" strike="noStrike" dirty="0">
                          <a:solidFill>
                            <a:srgbClr val="002060"/>
                          </a:solidFill>
                          <a:latin typeface="Book Antiqua"/>
                        </a:rPr>
                        <a:t>100%</a:t>
                      </a:r>
                    </a:p>
                  </a:txBody>
                  <a:tcPr marL="9525" marR="9525" marT="9525" marB="0" anchor="ctr"/>
                </a:tc>
                <a:tc>
                  <a:txBody>
                    <a:bodyPr/>
                    <a:lstStyle/>
                    <a:p>
                      <a:pPr algn="ctr" rtl="0" fontAlgn="ctr"/>
                      <a:r>
                        <a:rPr lang="en-US" sz="1600" b="0" i="0" u="none" strike="noStrike" dirty="0">
                          <a:solidFill>
                            <a:srgbClr val="002060"/>
                          </a:solidFill>
                          <a:latin typeface="Book Antiqua"/>
                        </a:rPr>
                        <a:t>100.00%</a:t>
                      </a:r>
                    </a:p>
                  </a:txBody>
                  <a:tcPr marL="9525" marR="9525" marT="9525" marB="0" anchor="ctr"/>
                </a:tc>
                <a:extLst>
                  <a:ext uri="{0D108BD9-81ED-4DB2-BD59-A6C34878D82A}">
                    <a16:rowId xmlns:a16="http://schemas.microsoft.com/office/drawing/2014/main" xmlns="" val="2147027386"/>
                  </a:ext>
                </a:extLst>
              </a:tr>
              <a:tr h="740995">
                <a:tc>
                  <a:txBody>
                    <a:bodyPr/>
                    <a:lstStyle/>
                    <a:p>
                      <a:pPr algn="ctr" fontAlgn="ctr"/>
                      <a:r>
                        <a:rPr lang="en-IN" sz="2000" b="1" u="none" strike="noStrike" dirty="0">
                          <a:effectLst/>
                        </a:rPr>
                        <a:t>TOTAL </a:t>
                      </a:r>
                      <a:endParaRPr lang="en-IN" sz="2000" b="1"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rtl="0" fontAlgn="ctr"/>
                      <a:r>
                        <a:rPr lang="en-US" sz="1600" b="1" i="0" u="none" strike="noStrike">
                          <a:solidFill>
                            <a:srgbClr val="000000"/>
                          </a:solidFill>
                          <a:latin typeface="Book Antiqua"/>
                        </a:rPr>
                        <a:t>83945</a:t>
                      </a:r>
                    </a:p>
                  </a:txBody>
                  <a:tcPr marL="9525" marR="9525" marT="9525" marB="0" anchor="ctr"/>
                </a:tc>
                <a:tc>
                  <a:txBody>
                    <a:bodyPr/>
                    <a:lstStyle/>
                    <a:p>
                      <a:pPr algn="ctr" rtl="0" fontAlgn="ctr"/>
                      <a:r>
                        <a:rPr lang="en-US" sz="1600" b="1" i="0" u="none" strike="noStrike">
                          <a:solidFill>
                            <a:srgbClr val="000000"/>
                          </a:solidFill>
                          <a:latin typeface="Book Antiqua"/>
                        </a:rPr>
                        <a:t>11562465</a:t>
                      </a:r>
                    </a:p>
                  </a:txBody>
                  <a:tcPr marL="9525" marR="9525" marT="9525" marB="0" anchor="ctr"/>
                </a:tc>
                <a:tc>
                  <a:txBody>
                    <a:bodyPr/>
                    <a:lstStyle/>
                    <a:p>
                      <a:pPr algn="ctr" rtl="0" fontAlgn="ctr"/>
                      <a:r>
                        <a:rPr lang="en-US" sz="1600" b="1" i="0" u="none" strike="noStrike">
                          <a:solidFill>
                            <a:srgbClr val="000000"/>
                          </a:solidFill>
                          <a:latin typeface="Book Antiqua"/>
                        </a:rPr>
                        <a:t>83945</a:t>
                      </a:r>
                    </a:p>
                  </a:txBody>
                  <a:tcPr marL="9525" marR="9525" marT="9525" marB="0" anchor="ctr"/>
                </a:tc>
                <a:tc>
                  <a:txBody>
                    <a:bodyPr/>
                    <a:lstStyle/>
                    <a:p>
                      <a:pPr algn="ctr" rtl="0" fontAlgn="ctr"/>
                      <a:r>
                        <a:rPr lang="en-US" sz="1600" b="1" i="0" u="none" strike="noStrike">
                          <a:solidFill>
                            <a:srgbClr val="000000"/>
                          </a:solidFill>
                          <a:latin typeface="Book Antiqua"/>
                        </a:rPr>
                        <a:t>10942468</a:t>
                      </a:r>
                    </a:p>
                  </a:txBody>
                  <a:tcPr marL="9525" marR="9525" marT="9525" marB="0" anchor="ctr"/>
                </a:tc>
                <a:tc>
                  <a:txBody>
                    <a:bodyPr/>
                    <a:lstStyle/>
                    <a:p>
                      <a:pPr algn="ctr" rtl="0" fontAlgn="ctr"/>
                      <a:r>
                        <a:rPr lang="en-US" sz="1600" b="1" i="0" u="none" strike="noStrike" dirty="0">
                          <a:solidFill>
                            <a:srgbClr val="002060"/>
                          </a:solidFill>
                          <a:latin typeface="Book Antiqua"/>
                        </a:rPr>
                        <a:t>100%</a:t>
                      </a:r>
                    </a:p>
                  </a:txBody>
                  <a:tcPr marL="9525" marR="9525" marT="9525" marB="0" anchor="ctr"/>
                </a:tc>
                <a:tc>
                  <a:txBody>
                    <a:bodyPr/>
                    <a:lstStyle/>
                    <a:p>
                      <a:pPr algn="ctr" rtl="0" fontAlgn="ctr"/>
                      <a:r>
                        <a:rPr lang="en-US" sz="1600" b="1" i="0" u="none" strike="noStrike" dirty="0">
                          <a:solidFill>
                            <a:srgbClr val="002060"/>
                          </a:solidFill>
                          <a:latin typeface="Book Antiqua"/>
                        </a:rPr>
                        <a:t>94.64%</a:t>
                      </a:r>
                    </a:p>
                  </a:txBody>
                  <a:tcPr marL="9525" marR="9525" marT="9525" marB="0" anchor="ctr"/>
                </a:tc>
                <a:extLst>
                  <a:ext uri="{0D108BD9-81ED-4DB2-BD59-A6C34878D82A}">
                    <a16:rowId xmlns:a16="http://schemas.microsoft.com/office/drawing/2014/main" xmlns="" val="9676376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2554324909"/>
              </p:ext>
            </p:extLst>
          </p:nvPr>
        </p:nvGraphicFramePr>
        <p:xfrm>
          <a:off x="928662" y="5143512"/>
          <a:ext cx="7239000" cy="1295400"/>
        </p:xfrm>
        <a:graphic>
          <a:graphicData uri="http://schemas.openxmlformats.org/drawingml/2006/table">
            <a:tbl>
              <a:tblPr/>
              <a:tblGrid>
                <a:gridCol w="2413940">
                  <a:extLst>
                    <a:ext uri="{9D8B030D-6E8A-4147-A177-3AD203B41FA5}">
                      <a16:colId xmlns:a16="http://schemas.microsoft.com/office/drawing/2014/main" xmlns="" val="20000"/>
                    </a:ext>
                  </a:extLst>
                </a:gridCol>
                <a:gridCol w="2479087">
                  <a:extLst>
                    <a:ext uri="{9D8B030D-6E8A-4147-A177-3AD203B41FA5}">
                      <a16:colId xmlns:a16="http://schemas.microsoft.com/office/drawing/2014/main" xmlns="" val="20001"/>
                    </a:ext>
                  </a:extLst>
                </a:gridCol>
                <a:gridCol w="2345973">
                  <a:extLst>
                    <a:ext uri="{9D8B030D-6E8A-4147-A177-3AD203B41FA5}">
                      <a16:colId xmlns:a16="http://schemas.microsoft.com/office/drawing/2014/main" xmlns="" val="20002"/>
                    </a:ext>
                  </a:extLst>
                </a:gridCol>
              </a:tblGrid>
              <a:tr h="376639">
                <a:tc gridSpan="3">
                  <a:txBody>
                    <a:bodyPr/>
                    <a:lstStyle/>
                    <a:p>
                      <a:pPr algn="l" fontAlgn="t"/>
                      <a:r>
                        <a:rPr lang="en-US" sz="1600" b="1" i="0" u="none" strike="noStrike" dirty="0">
                          <a:solidFill>
                            <a:srgbClr val="0000FF"/>
                          </a:solidFill>
                          <a:latin typeface="Century" pitchFamily="18" charset="0"/>
                        </a:rPr>
                        <a:t>Proposed</a:t>
                      </a:r>
                      <a:r>
                        <a:rPr lang="en-US" sz="1600" b="1" i="0" u="none" strike="noStrike" baseline="0" dirty="0">
                          <a:solidFill>
                            <a:srgbClr val="0000FF"/>
                          </a:solidFill>
                          <a:latin typeface="Century" pitchFamily="18" charset="0"/>
                        </a:rPr>
                        <a:t> Number of Days for 2020-21</a:t>
                      </a:r>
                      <a:endParaRPr lang="en-US" sz="1600" b="1" i="0" u="none" strike="noStrike" dirty="0">
                        <a:solidFill>
                          <a:srgbClr val="0000FF"/>
                        </a:solidFill>
                        <a:latin typeface="Century" pitchFamily="18" charset="0"/>
                      </a:endParaRPr>
                    </a:p>
                  </a:txBody>
                  <a:tcPr marL="6324" marR="6324" marT="6324"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600" b="1" i="0" u="none" strike="noStrike" dirty="0">
                        <a:solidFill>
                          <a:srgbClr val="0000FF"/>
                        </a:solidFill>
                        <a:latin typeface="Century" pitchFamily="18" charset="0"/>
                      </a:endParaRPr>
                    </a:p>
                  </a:txBody>
                  <a:tcPr marL="6324" marR="6324" marT="6324"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en-US" sz="1600" b="1" i="0" u="none" strike="noStrike" dirty="0">
                        <a:solidFill>
                          <a:srgbClr val="0000FF"/>
                        </a:solidFill>
                        <a:latin typeface="Century" pitchFamily="18" charset="0"/>
                      </a:endParaRPr>
                    </a:p>
                  </a:txBody>
                  <a:tcPr marL="6324" marR="6324" marT="6324"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6877283"/>
                  </a:ext>
                </a:extLst>
              </a:tr>
              <a:tr h="457200">
                <a:tc>
                  <a:txBody>
                    <a:bodyPr/>
                    <a:lstStyle/>
                    <a:p>
                      <a:pPr algn="ctr" fontAlgn="t"/>
                      <a:r>
                        <a:rPr lang="en-US" sz="1600" b="1" i="0" u="none" strike="noStrike" dirty="0">
                          <a:solidFill>
                            <a:srgbClr val="0000FF"/>
                          </a:solidFill>
                          <a:latin typeface="Century" pitchFamily="18" charset="0"/>
                        </a:rPr>
                        <a:t>Primary</a:t>
                      </a:r>
                    </a:p>
                  </a:txBody>
                  <a:tcPr marL="6324" marR="6324" marT="6324"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FF"/>
                          </a:solidFill>
                          <a:latin typeface="Century" pitchFamily="18" charset="0"/>
                        </a:rPr>
                        <a:t>Upper Primary</a:t>
                      </a:r>
                    </a:p>
                  </a:txBody>
                  <a:tcPr marL="6324" marR="6324" marT="6324"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FF"/>
                          </a:solidFill>
                          <a:latin typeface="Century" pitchFamily="18" charset="0"/>
                        </a:rPr>
                        <a:t>NCLP</a:t>
                      </a:r>
                    </a:p>
                  </a:txBody>
                  <a:tcPr marL="6324" marR="6324" marT="6324"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61561">
                <a:tc>
                  <a:txBody>
                    <a:bodyPr/>
                    <a:lstStyle/>
                    <a:p>
                      <a:pPr algn="ctr" fontAlgn="t"/>
                      <a:r>
                        <a:rPr lang="en-US" sz="1600" b="1" i="0" u="none" strike="noStrike" dirty="0">
                          <a:latin typeface="Century" pitchFamily="18" charset="0"/>
                        </a:rPr>
                        <a:t>230 days</a:t>
                      </a:r>
                    </a:p>
                  </a:txBody>
                  <a:tcPr marL="6324" marR="6324" marT="6324"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latin typeface="Century" pitchFamily="18" charset="0"/>
                        </a:rPr>
                        <a:t>230 days</a:t>
                      </a:r>
                    </a:p>
                  </a:txBody>
                  <a:tcPr marL="6324" marR="6324" marT="6324"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latin typeface="Century" pitchFamily="18" charset="0"/>
                        </a:rPr>
                        <a:t>312 days</a:t>
                      </a:r>
                    </a:p>
                  </a:txBody>
                  <a:tcPr marL="6324" marR="6324" marT="6324"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457200" y="84138"/>
            <a:ext cx="7848600" cy="754053"/>
          </a:xfrm>
          <a:prstGeom prst="rect">
            <a:avLst/>
          </a:prstGeom>
          <a:noFill/>
          <a:ln w="9525">
            <a:noFill/>
            <a:miter lim="800000"/>
            <a:headEnd/>
            <a:tailEnd/>
          </a:ln>
        </p:spPr>
        <p:txBody>
          <a:bodyPr wrap="square">
            <a:spAutoFit/>
          </a:bodyPr>
          <a:lstStyle/>
          <a:p>
            <a:pPr algn="ctr" eaLnBrk="0" hangingPunct="0">
              <a:defRPr/>
            </a:pPr>
            <a:r>
              <a:rPr lang="en-US" sz="4300" b="1" dirty="0">
                <a:solidFill>
                  <a:srgbClr val="572314"/>
                </a:solidFill>
                <a:effectLst>
                  <a:outerShdw blurRad="50000" dist="30000" dir="5400000" algn="tl" rotWithShape="0">
                    <a:srgbClr val="000000">
                      <a:alpha val="30000"/>
                    </a:srgbClr>
                  </a:outerShdw>
                </a:effectLst>
                <a:latin typeface="+mj-lt"/>
                <a:ea typeface="+mj-ea"/>
                <a:cs typeface="+mj-cs"/>
              </a:rPr>
              <a:t>Utilization of Fund &amp; Food Grains </a:t>
            </a:r>
          </a:p>
        </p:txBody>
      </p:sp>
      <p:sp>
        <p:nvSpPr>
          <p:cNvPr id="19538" name="TextBox 4"/>
          <p:cNvSpPr txBox="1">
            <a:spLocks noChangeArrowheads="1"/>
          </p:cNvSpPr>
          <p:nvPr/>
        </p:nvSpPr>
        <p:spPr bwMode="auto">
          <a:xfrm>
            <a:off x="7162800" y="914400"/>
            <a:ext cx="1676400" cy="369888"/>
          </a:xfrm>
          <a:prstGeom prst="rect">
            <a:avLst/>
          </a:prstGeom>
          <a:noFill/>
          <a:ln w="9525">
            <a:noFill/>
            <a:miter lim="800000"/>
            <a:headEnd/>
            <a:tailEnd/>
          </a:ln>
        </p:spPr>
        <p:txBody>
          <a:bodyPr>
            <a:spAutoFit/>
          </a:bodyPr>
          <a:lstStyle/>
          <a:p>
            <a:pPr algn="r"/>
            <a:r>
              <a:rPr lang="en-IN" dirty="0"/>
              <a:t>(Rs in Crore)</a:t>
            </a:r>
          </a:p>
        </p:txBody>
      </p:sp>
      <p:sp>
        <p:nvSpPr>
          <p:cNvPr id="9" name="TextBox 8"/>
          <p:cNvSpPr txBox="1">
            <a:spLocks noChangeArrowheads="1"/>
          </p:cNvSpPr>
          <p:nvPr/>
        </p:nvSpPr>
        <p:spPr bwMode="auto">
          <a:xfrm>
            <a:off x="4876800" y="990600"/>
            <a:ext cx="2667000" cy="276225"/>
          </a:xfrm>
          <a:prstGeom prst="rect">
            <a:avLst/>
          </a:prstGeom>
          <a:noFill/>
          <a:ln w="9525">
            <a:noFill/>
            <a:miter lim="800000"/>
            <a:headEnd/>
            <a:tailEnd/>
          </a:ln>
        </p:spPr>
        <p:txBody>
          <a:bodyPr>
            <a:spAutoFit/>
          </a:bodyPr>
          <a:lstStyle/>
          <a:p>
            <a:pPr algn="ctr"/>
            <a:r>
              <a:rPr lang="en-US" sz="1200" b="1" dirty="0"/>
              <a:t>During 01.04.2019 to 31.03.2020</a:t>
            </a:r>
          </a:p>
        </p:txBody>
      </p:sp>
      <p:pic>
        <p:nvPicPr>
          <p:cNvPr id="7"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8458200" y="0"/>
            <a:ext cx="685800" cy="832572"/>
          </a:xfrm>
          <a:prstGeom prst="rect">
            <a:avLst/>
          </a:prstGeom>
          <a:noFill/>
          <a:ln w="9525">
            <a:noFill/>
            <a:miter lim="800000"/>
            <a:headEnd/>
            <a:tailEnd/>
          </a:ln>
        </p:spPr>
      </p:pic>
      <p:graphicFrame>
        <p:nvGraphicFramePr>
          <p:cNvPr id="10" name="Table 9"/>
          <p:cNvGraphicFramePr>
            <a:graphicFrameLocks noGrp="1"/>
          </p:cNvGraphicFramePr>
          <p:nvPr>
            <p:extLst>
              <p:ext uri="{D42A27DB-BD31-4B8C-83A1-F6EECF244321}">
                <p14:modId xmlns:p14="http://schemas.microsoft.com/office/powerpoint/2010/main" xmlns="" val="2554680293"/>
              </p:ext>
            </p:extLst>
          </p:nvPr>
        </p:nvGraphicFramePr>
        <p:xfrm>
          <a:off x="381000" y="1295400"/>
          <a:ext cx="8458200" cy="4814948"/>
        </p:xfrm>
        <a:graphic>
          <a:graphicData uri="http://schemas.openxmlformats.org/drawingml/2006/table">
            <a:tbl>
              <a:tblPr/>
              <a:tblGrid>
                <a:gridCol w="1941788">
                  <a:extLst>
                    <a:ext uri="{9D8B030D-6E8A-4147-A177-3AD203B41FA5}">
                      <a16:colId xmlns:a16="http://schemas.microsoft.com/office/drawing/2014/main" xmlns="" val="20000"/>
                    </a:ext>
                  </a:extLst>
                </a:gridCol>
                <a:gridCol w="985171">
                  <a:extLst>
                    <a:ext uri="{9D8B030D-6E8A-4147-A177-3AD203B41FA5}">
                      <a16:colId xmlns:a16="http://schemas.microsoft.com/office/drawing/2014/main" xmlns="" val="20001"/>
                    </a:ext>
                  </a:extLst>
                </a:gridCol>
                <a:gridCol w="753870">
                  <a:extLst>
                    <a:ext uri="{9D8B030D-6E8A-4147-A177-3AD203B41FA5}">
                      <a16:colId xmlns:a16="http://schemas.microsoft.com/office/drawing/2014/main" xmlns="" val="20002"/>
                    </a:ext>
                  </a:extLst>
                </a:gridCol>
                <a:gridCol w="833826">
                  <a:extLst>
                    <a:ext uri="{9D8B030D-6E8A-4147-A177-3AD203B41FA5}">
                      <a16:colId xmlns:a16="http://schemas.microsoft.com/office/drawing/2014/main" xmlns="" val="20003"/>
                    </a:ext>
                  </a:extLst>
                </a:gridCol>
                <a:gridCol w="982318">
                  <a:extLst>
                    <a:ext uri="{9D8B030D-6E8A-4147-A177-3AD203B41FA5}">
                      <a16:colId xmlns:a16="http://schemas.microsoft.com/office/drawing/2014/main" xmlns="" val="20004"/>
                    </a:ext>
                  </a:extLst>
                </a:gridCol>
                <a:gridCol w="970894">
                  <a:extLst>
                    <a:ext uri="{9D8B030D-6E8A-4147-A177-3AD203B41FA5}">
                      <a16:colId xmlns:a16="http://schemas.microsoft.com/office/drawing/2014/main" xmlns="" val="20005"/>
                    </a:ext>
                  </a:extLst>
                </a:gridCol>
                <a:gridCol w="970894">
                  <a:extLst>
                    <a:ext uri="{9D8B030D-6E8A-4147-A177-3AD203B41FA5}">
                      <a16:colId xmlns:a16="http://schemas.microsoft.com/office/drawing/2014/main" xmlns="" val="20006"/>
                    </a:ext>
                  </a:extLst>
                </a:gridCol>
                <a:gridCol w="1019439">
                  <a:extLst>
                    <a:ext uri="{9D8B030D-6E8A-4147-A177-3AD203B41FA5}">
                      <a16:colId xmlns:a16="http://schemas.microsoft.com/office/drawing/2014/main" xmlns="" val="20007"/>
                    </a:ext>
                  </a:extLst>
                </a:gridCol>
              </a:tblGrid>
              <a:tr h="1085671">
                <a:tc>
                  <a:txBody>
                    <a:bodyPr/>
                    <a:lstStyle/>
                    <a:p>
                      <a:pPr algn="ctr" rtl="0" fontAlgn="ctr"/>
                      <a:r>
                        <a:rPr lang="en-US" sz="1200" b="1" i="0" u="none" strike="noStrike" dirty="0">
                          <a:solidFill>
                            <a:srgbClr val="0000FF"/>
                          </a:solidFill>
                          <a:latin typeface="Book Antiqua"/>
                        </a:rPr>
                        <a:t>Components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FF"/>
                          </a:solidFill>
                          <a:latin typeface="Book Antiqua"/>
                        </a:rPr>
                        <a:t>Allocation </a:t>
                      </a:r>
                    </a:p>
                    <a:p>
                      <a:pPr algn="ctr" rtl="0" fontAlgn="ctr"/>
                      <a:r>
                        <a:rPr lang="en-US" sz="1200" b="1" i="0" u="none" strike="noStrike" dirty="0">
                          <a:solidFill>
                            <a:srgbClr val="0000FF"/>
                          </a:solidFill>
                          <a:latin typeface="Book Antiqua"/>
                        </a:rPr>
                        <a:t>for 2019-20</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FF"/>
                          </a:solidFill>
                          <a:latin typeface="Book Antiqua"/>
                        </a:rPr>
                        <a:t>O/B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FF"/>
                          </a:solidFill>
                          <a:latin typeface="Book Antiqua"/>
                        </a:rPr>
                        <a:t>Fund Received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FF"/>
                          </a:solidFill>
                          <a:latin typeface="Book Antiqua"/>
                        </a:rPr>
                        <a:t>Availability of fund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FF"/>
                          </a:solidFill>
                          <a:latin typeface="Book Antiqua"/>
                        </a:rPr>
                        <a:t>Fund Utilized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FF"/>
                          </a:solidFill>
                          <a:latin typeface="Book Antiqua"/>
                        </a:rPr>
                        <a:t>Unspent Balance </a:t>
                      </a:r>
                    </a:p>
                    <a:p>
                      <a:pPr algn="ctr" rtl="0" fontAlgn="ctr"/>
                      <a:r>
                        <a:rPr lang="en-US" sz="1200" b="1" i="0" u="none" strike="noStrike" dirty="0">
                          <a:solidFill>
                            <a:srgbClr val="0000FF"/>
                          </a:solidFill>
                          <a:latin typeface="Book Antiqua"/>
                        </a:rPr>
                        <a:t>as on 31.03.2020</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FF"/>
                          </a:solidFill>
                          <a:latin typeface="Book Antiqua"/>
                        </a:rPr>
                        <a:t>% of Utilization</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xmlns="" val="10000"/>
                  </a:ext>
                </a:extLst>
              </a:tr>
              <a:tr h="357590">
                <a:tc>
                  <a:txBody>
                    <a:bodyPr/>
                    <a:lstStyle/>
                    <a:p>
                      <a:pPr algn="ctr" rtl="0" fontAlgn="ctr"/>
                      <a:r>
                        <a:rPr lang="en-US" sz="1200" b="1" i="0" u="none" strike="noStrike">
                          <a:solidFill>
                            <a:srgbClr val="0000FF"/>
                          </a:solidFill>
                          <a:latin typeface="Book Antiqua"/>
                        </a:rPr>
                        <a:t>Cooking Cost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1337.70</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84.19</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1315.49</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1399.68</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1337.70</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61.98</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00"/>
                          </a:solidFill>
                          <a:latin typeface="Book Antiqua"/>
                        </a:rPr>
                        <a:t>100%</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xmlns="" val="10001"/>
                  </a:ext>
                </a:extLst>
              </a:tr>
              <a:tr h="357590">
                <a:tc>
                  <a:txBody>
                    <a:bodyPr/>
                    <a:lstStyle/>
                    <a:p>
                      <a:pPr algn="ctr" rtl="0" fontAlgn="ctr"/>
                      <a:r>
                        <a:rPr lang="en-US" sz="1200" b="1" i="0" u="none" strike="noStrike">
                          <a:solidFill>
                            <a:srgbClr val="0000FF"/>
                          </a:solidFill>
                          <a:latin typeface="Book Antiqua"/>
                        </a:rPr>
                        <a:t>Transportation cost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41.83</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5.46</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34.96</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40.42</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31.43</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8.99</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00"/>
                          </a:solidFill>
                          <a:latin typeface="Book Antiqua"/>
                        </a:rPr>
                        <a:t>75%</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xmlns="" val="10002"/>
                  </a:ext>
                </a:extLst>
              </a:tr>
              <a:tr h="408949">
                <a:tc>
                  <a:txBody>
                    <a:bodyPr/>
                    <a:lstStyle/>
                    <a:p>
                      <a:pPr algn="ctr" rtl="0" fontAlgn="ctr"/>
                      <a:r>
                        <a:rPr lang="en-US" sz="1200" b="1" i="0" u="none" strike="noStrike" dirty="0">
                          <a:solidFill>
                            <a:srgbClr val="0000FF"/>
                          </a:solidFill>
                          <a:latin typeface="Book Antiqua"/>
                        </a:rPr>
                        <a:t>Management Monitoring </a:t>
                      </a:r>
                    </a:p>
                    <a:p>
                      <a:pPr algn="ctr" rtl="0" fontAlgn="ctr"/>
                      <a:r>
                        <a:rPr lang="en-US" sz="1200" b="1" i="0" u="none" strike="noStrike" dirty="0">
                          <a:solidFill>
                            <a:srgbClr val="0000FF"/>
                          </a:solidFill>
                          <a:latin typeface="Book Antiqua"/>
                        </a:rPr>
                        <a:t>&amp; Evaluation (MME)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29.15</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0.00</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29.15</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29.15</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dirty="0">
                          <a:solidFill>
                            <a:srgbClr val="000000"/>
                          </a:solidFill>
                          <a:latin typeface="Book Antiqua"/>
                        </a:rPr>
                        <a:t>29.15</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0.00</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00"/>
                          </a:solidFill>
                          <a:latin typeface="Book Antiqua"/>
                        </a:rPr>
                        <a:t>100%</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xmlns="" val="10003"/>
                  </a:ext>
                </a:extLst>
              </a:tr>
              <a:tr h="492315">
                <a:tc>
                  <a:txBody>
                    <a:bodyPr/>
                    <a:lstStyle/>
                    <a:p>
                      <a:pPr algn="ctr" rtl="0" fontAlgn="ctr"/>
                      <a:r>
                        <a:rPr lang="en-US" sz="1200" b="1" i="0" u="none" strike="noStrike">
                          <a:solidFill>
                            <a:srgbClr val="0000FF"/>
                          </a:solidFill>
                          <a:latin typeface="Book Antiqua"/>
                        </a:rPr>
                        <a:t>Honorarium to cook cum Helpers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248.80</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38.32</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235.17</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273.48</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239.30</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34.18</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00"/>
                          </a:solidFill>
                          <a:latin typeface="Book Antiqua"/>
                        </a:rPr>
                        <a:t>96%</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xmlns="" val="10004"/>
                  </a:ext>
                </a:extLst>
              </a:tr>
              <a:tr h="357590">
                <a:tc>
                  <a:txBody>
                    <a:bodyPr/>
                    <a:lstStyle/>
                    <a:p>
                      <a:pPr algn="ctr" rtl="0" fontAlgn="ctr"/>
                      <a:r>
                        <a:rPr lang="en-US" sz="1200" b="1" i="0" u="none" strike="noStrike">
                          <a:solidFill>
                            <a:srgbClr val="0000FF"/>
                          </a:solidFill>
                          <a:latin typeface="Book Antiqua"/>
                        </a:rPr>
                        <a:t>Cost of Food grains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89.64</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21.82</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64.79</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86.61</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67.35</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0" i="0" u="none" strike="noStrike">
                          <a:solidFill>
                            <a:srgbClr val="000000"/>
                          </a:solidFill>
                          <a:latin typeface="Book Antiqua"/>
                        </a:rPr>
                        <a:t>19.26</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00"/>
                          </a:solidFill>
                          <a:latin typeface="Book Antiqua"/>
                        </a:rPr>
                        <a:t>75%</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xmlns="" val="10005"/>
                  </a:ext>
                </a:extLst>
              </a:tr>
              <a:tr h="357590">
                <a:tc>
                  <a:txBody>
                    <a:bodyPr/>
                    <a:lstStyle/>
                    <a:p>
                      <a:pPr algn="ctr" rtl="0" fontAlgn="ctr"/>
                      <a:r>
                        <a:rPr lang="en-US" sz="1200" b="1" i="0" u="none" strike="noStrike">
                          <a:solidFill>
                            <a:srgbClr val="0000FF"/>
                          </a:solidFill>
                          <a:latin typeface="Book Antiqua"/>
                        </a:rPr>
                        <a:t>TOTAL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00"/>
                          </a:solidFill>
                          <a:latin typeface="Book Antiqua"/>
                        </a:rPr>
                        <a:t>1747.12</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00"/>
                          </a:solidFill>
                          <a:latin typeface="Book Antiqua"/>
                        </a:rPr>
                        <a:t>149.79</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00"/>
                          </a:solidFill>
                          <a:latin typeface="Book Antiqua"/>
                        </a:rPr>
                        <a:t>1679.56</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00"/>
                          </a:solidFill>
                          <a:latin typeface="Book Antiqua"/>
                        </a:rPr>
                        <a:t>1829.34</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00"/>
                          </a:solidFill>
                          <a:latin typeface="Book Antiqua"/>
                        </a:rPr>
                        <a:t>1704.93</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00"/>
                          </a:solidFill>
                          <a:latin typeface="Book Antiqua"/>
                        </a:rPr>
                        <a:t>124.41</a:t>
                      </a:r>
                      <a:r>
                        <a:rPr lang="en-US" sz="2400" b="1" i="0" u="none" strike="noStrike" dirty="0">
                          <a:solidFill>
                            <a:srgbClr val="FF0000"/>
                          </a:solidFill>
                          <a:latin typeface="Book Antiqua"/>
                        </a:rPr>
                        <a:t>*</a:t>
                      </a:r>
                      <a:endParaRPr lang="en-US" sz="1200" b="1" i="0" u="none" strike="noStrike" dirty="0">
                        <a:solidFill>
                          <a:srgbClr val="FF0000"/>
                        </a:solidFill>
                        <a:latin typeface="Book Antiqua"/>
                      </a:endParaRP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00"/>
                          </a:solidFill>
                          <a:latin typeface="Book Antiqua"/>
                        </a:rPr>
                        <a:t>98%</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xmlns="" val="10006"/>
                  </a:ext>
                </a:extLst>
              </a:tr>
              <a:tr h="870687">
                <a:tc>
                  <a:txBody>
                    <a:bodyPr/>
                    <a:lstStyle/>
                    <a:p>
                      <a:pPr algn="ctr" rtl="0" fontAlgn="ctr"/>
                      <a:r>
                        <a:rPr lang="en-US" sz="1200" b="1" i="0" u="none" strike="noStrike">
                          <a:solidFill>
                            <a:srgbClr val="0000FF"/>
                          </a:solidFill>
                          <a:latin typeface="Book Antiqua"/>
                        </a:rPr>
                        <a:t>Component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FF"/>
                          </a:solidFill>
                          <a:latin typeface="Book Antiqua"/>
                        </a:rPr>
                        <a:t>Allocation </a:t>
                      </a:r>
                    </a:p>
                    <a:p>
                      <a:pPr algn="ctr" rtl="0" fontAlgn="ctr"/>
                      <a:r>
                        <a:rPr lang="en-US" sz="1200" b="1" i="0" u="none" strike="noStrike" dirty="0">
                          <a:solidFill>
                            <a:srgbClr val="0000FF"/>
                          </a:solidFill>
                          <a:latin typeface="Book Antiqua"/>
                        </a:rPr>
                        <a:t>for 2019-20</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FF"/>
                          </a:solidFill>
                          <a:latin typeface="Book Antiqua"/>
                        </a:rPr>
                        <a:t>O/B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FF"/>
                          </a:solidFill>
                          <a:latin typeface="Book Antiqua"/>
                        </a:rPr>
                        <a:t>Lifting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FF"/>
                          </a:solidFill>
                          <a:latin typeface="Book Antiqua"/>
                        </a:rPr>
                        <a:t>Availability of food grains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FF"/>
                          </a:solidFill>
                          <a:latin typeface="Book Antiqua"/>
                        </a:rPr>
                        <a:t>Rice Consumed (In MTs)</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FF"/>
                          </a:solidFill>
                          <a:latin typeface="Book Antiqua"/>
                        </a:rPr>
                        <a:t>Unspent Balance </a:t>
                      </a:r>
                    </a:p>
                    <a:p>
                      <a:pPr algn="ctr" rtl="0" fontAlgn="ctr"/>
                      <a:r>
                        <a:rPr lang="en-US" sz="1200" b="1" i="0" u="none" strike="noStrike" dirty="0">
                          <a:solidFill>
                            <a:srgbClr val="0000FF"/>
                          </a:solidFill>
                          <a:latin typeface="Book Antiqua"/>
                        </a:rPr>
                        <a:t>as on 31.03.2020</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FF"/>
                          </a:solidFill>
                          <a:latin typeface="Book Antiqua"/>
                        </a:rPr>
                        <a:t>% of Consumption</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xmlns="" val="10007"/>
                  </a:ext>
                </a:extLst>
              </a:tr>
              <a:tr h="512618">
                <a:tc>
                  <a:txBody>
                    <a:bodyPr/>
                    <a:lstStyle/>
                    <a:p>
                      <a:pPr algn="ctr" rtl="0" fontAlgn="ctr"/>
                      <a:r>
                        <a:rPr lang="en-US" sz="1200" b="1" i="0" u="none" strike="noStrike">
                          <a:solidFill>
                            <a:srgbClr val="0000FF"/>
                          </a:solidFill>
                          <a:latin typeface="Book Antiqua"/>
                        </a:rPr>
                        <a:t>Food grains/Rice (in MT) </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00"/>
                          </a:solidFill>
                          <a:latin typeface="Book Antiqua"/>
                        </a:rPr>
                        <a:t>298807.49</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00"/>
                          </a:solidFill>
                          <a:latin typeface="Book Antiqua"/>
                        </a:rPr>
                        <a:t>10101.86</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00"/>
                          </a:solidFill>
                          <a:latin typeface="Book Antiqua"/>
                        </a:rPr>
                        <a:t>224512.84</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00"/>
                          </a:solidFill>
                          <a:latin typeface="Book Antiqua"/>
                        </a:rPr>
                        <a:t>234614.7</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00"/>
                          </a:solidFill>
                          <a:latin typeface="Book Antiqua"/>
                        </a:rPr>
                        <a:t>226536.61</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a:solidFill>
                            <a:srgbClr val="000000"/>
                          </a:solidFill>
                          <a:latin typeface="Book Antiqua"/>
                        </a:rPr>
                        <a:t>8078.09</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200" b="1" i="0" u="none" strike="noStrike" dirty="0">
                          <a:solidFill>
                            <a:srgbClr val="000000"/>
                          </a:solidFill>
                          <a:latin typeface="Book Antiqua"/>
                        </a:rPr>
                        <a:t>76%</a:t>
                      </a:r>
                    </a:p>
                  </a:txBody>
                  <a:tcPr marL="6178" marR="6178" marT="617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xmlns="" val="10008"/>
                  </a:ext>
                </a:extLst>
              </a:tr>
            </a:tbl>
          </a:graphicData>
        </a:graphic>
      </p:graphicFrame>
      <p:sp>
        <p:nvSpPr>
          <p:cNvPr id="2" name="TextBox 1"/>
          <p:cNvSpPr txBox="1"/>
          <p:nvPr/>
        </p:nvSpPr>
        <p:spPr>
          <a:xfrm>
            <a:off x="152400" y="6166632"/>
            <a:ext cx="8305800" cy="461665"/>
          </a:xfrm>
          <a:prstGeom prst="rect">
            <a:avLst/>
          </a:prstGeom>
          <a:noFill/>
        </p:spPr>
        <p:txBody>
          <a:bodyPr wrap="square" rtlCol="0">
            <a:spAutoFit/>
          </a:bodyPr>
          <a:lstStyle/>
          <a:p>
            <a:r>
              <a:rPr lang="en-US" sz="2400" b="1" dirty="0">
                <a:solidFill>
                  <a:srgbClr val="FF0000"/>
                </a:solidFill>
                <a:latin typeface="Book Antiqua"/>
              </a:rPr>
              <a:t>*</a:t>
            </a:r>
            <a:r>
              <a:rPr lang="en-US" sz="1200" b="1" dirty="0">
                <a:solidFill>
                  <a:srgbClr val="FF0000"/>
                </a:solidFill>
                <a:latin typeface="Book Antiqua"/>
              </a:rPr>
              <a:t> </a:t>
            </a:r>
            <a:r>
              <a:rPr lang="en-IN" sz="1400" b="1" dirty="0"/>
              <a:t>Unspent balance as on 31.03.2020: Central </a:t>
            </a:r>
            <a:r>
              <a:rPr lang="en-IN" sz="1400" b="1" dirty="0" err="1"/>
              <a:t>Rs</a:t>
            </a:r>
            <a:r>
              <a:rPr lang="en-IN" sz="1400" b="1" dirty="0"/>
              <a:t>. 33.94 Crore &amp; State: </a:t>
            </a:r>
            <a:r>
              <a:rPr lang="en-IN" sz="1400" b="1" dirty="0" err="1"/>
              <a:t>Rs</a:t>
            </a:r>
            <a:r>
              <a:rPr lang="en-IN" sz="1400" b="1" dirty="0"/>
              <a:t>. 90.47 crore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2625</Words>
  <Application>Microsoft Macintosh PowerPoint</Application>
  <PresentationFormat>On-screen Show (4:3)</PresentationFormat>
  <Paragraphs>577</Paragraphs>
  <Slides>31</Slides>
  <Notes>17</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Mid Day Meal Programme</vt:lpstr>
      <vt:lpstr>Slide 2</vt:lpstr>
      <vt:lpstr>Slide 3</vt:lpstr>
      <vt:lpstr>Slide 4</vt:lpstr>
      <vt:lpstr>Slide 5</vt:lpstr>
      <vt:lpstr>Slide 6</vt:lpstr>
      <vt:lpstr>Automated Monitoring System (AMS)</vt:lpstr>
      <vt:lpstr>Slide 8</vt:lpstr>
      <vt:lpstr>Slide 9</vt:lpstr>
      <vt:lpstr>INFRASTRUCTURE - DETAILS</vt:lpstr>
      <vt:lpstr>Slide 11</vt:lpstr>
      <vt:lpstr>Slide 12</vt:lpstr>
      <vt:lpstr>Slide 13</vt:lpstr>
      <vt:lpstr>Slide 14</vt:lpstr>
      <vt:lpstr>Slide 15</vt:lpstr>
      <vt:lpstr>Estimated Cost of each Kitchen Garden</vt:lpstr>
      <vt:lpstr>Dining Hall:</vt:lpstr>
      <vt:lpstr>Features – Swasthya Sathi Scheme</vt:lpstr>
      <vt:lpstr>AMS – Reasons for not able to reach 100%</vt:lpstr>
      <vt:lpstr>PROPOSED BUDGET FOR FLEXI FUND – 2020-21 </vt:lpstr>
      <vt:lpstr>Additional Proposal – 2020-21 </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Day Meal Programme</dc:title>
  <dc:creator>Riddhi</dc:creator>
  <cp:lastModifiedBy>Riddhi</cp:lastModifiedBy>
  <cp:revision>126</cp:revision>
  <dcterms:created xsi:type="dcterms:W3CDTF">2020-05-17T13:04:44Z</dcterms:created>
  <dcterms:modified xsi:type="dcterms:W3CDTF">2020-06-09T11:18:08Z</dcterms:modified>
</cp:coreProperties>
</file>